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76" r:id="rId2"/>
    <p:sldId id="277" r:id="rId3"/>
    <p:sldId id="278" r:id="rId4"/>
    <p:sldId id="280" r:id="rId5"/>
    <p:sldId id="281" r:id="rId6"/>
    <p:sldId id="282" r:id="rId7"/>
    <p:sldId id="275" r:id="rId8"/>
    <p:sldId id="266" r:id="rId9"/>
    <p:sldId id="264" r:id="rId10"/>
    <p:sldId id="265" r:id="rId11"/>
    <p:sldId id="260" r:id="rId12"/>
    <p:sldId id="272" r:id="rId13"/>
    <p:sldId id="267" r:id="rId14"/>
    <p:sldId id="268" r:id="rId15"/>
    <p:sldId id="269" r:id="rId16"/>
    <p:sldId id="261" r:id="rId17"/>
    <p:sldId id="270" r:id="rId18"/>
    <p:sldId id="262" r:id="rId19"/>
    <p:sldId id="263" r:id="rId2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C19"/>
    <a:srgbClr val="804000"/>
    <a:srgbClr val="362815"/>
    <a:srgbClr val="A3A3A3"/>
    <a:srgbClr val="157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712"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BA2A05-EA8D-924F-A5CF-C3EC5A6D23B6}" type="datetimeFigureOut">
              <a:rPr lang="en-US" smtClean="0"/>
              <a:t>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E2605B-F430-2941-A905-93422E3E5A53}" type="slidenum">
              <a:rPr lang="en-US" smtClean="0"/>
              <a:t>‹#›</a:t>
            </a:fld>
            <a:endParaRPr lang="en-US"/>
          </a:p>
        </p:txBody>
      </p:sp>
    </p:spTree>
    <p:extLst>
      <p:ext uri="{BB962C8B-B14F-4D97-AF65-F5344CB8AC3E}">
        <p14:creationId xmlns:p14="http://schemas.microsoft.com/office/powerpoint/2010/main" val="291749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CADF2-9EA0-E947-9935-3D06EE7143A4}" type="datetimeFigureOut">
              <a:rPr lang="en-US" smtClean="0"/>
              <a:t>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6D21C-6E59-2A40-8B1A-275894F36096}" type="slidenum">
              <a:rPr lang="en-US" smtClean="0"/>
              <a:t>‹#›</a:t>
            </a:fld>
            <a:endParaRPr lang="en-US"/>
          </a:p>
        </p:txBody>
      </p:sp>
    </p:spTree>
    <p:extLst>
      <p:ext uri="{BB962C8B-B14F-4D97-AF65-F5344CB8AC3E}">
        <p14:creationId xmlns:p14="http://schemas.microsoft.com/office/powerpoint/2010/main" val="9077491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6D21C-6E59-2A40-8B1A-275894F36096}" type="slidenum">
              <a:rPr lang="en-US" smtClean="0"/>
              <a:t>1</a:t>
            </a:fld>
            <a:endParaRPr lang="en-US"/>
          </a:p>
        </p:txBody>
      </p:sp>
    </p:spTree>
    <p:extLst>
      <p:ext uri="{BB962C8B-B14F-4D97-AF65-F5344CB8AC3E}">
        <p14:creationId xmlns:p14="http://schemas.microsoft.com/office/powerpoint/2010/main" val="34748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15</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16</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17</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18</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19</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7</a:t>
            </a:fld>
            <a:endParaRPr lang="en-US"/>
          </a:p>
        </p:txBody>
      </p:sp>
    </p:spTree>
    <p:extLst>
      <p:ext uri="{BB962C8B-B14F-4D97-AF65-F5344CB8AC3E}">
        <p14:creationId xmlns:p14="http://schemas.microsoft.com/office/powerpoint/2010/main" val="111347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8</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9</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10</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11</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12</a:t>
            </a:fld>
            <a:endParaRPr lang="en-US"/>
          </a:p>
        </p:txBody>
      </p:sp>
    </p:spTree>
    <p:extLst>
      <p:ext uri="{BB962C8B-B14F-4D97-AF65-F5344CB8AC3E}">
        <p14:creationId xmlns:p14="http://schemas.microsoft.com/office/powerpoint/2010/main" val="413720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13</a:t>
            </a:fld>
            <a:endParaRPr lang="en-US"/>
          </a:p>
        </p:txBody>
      </p:sp>
    </p:spTree>
    <p:extLst>
      <p:ext uri="{BB962C8B-B14F-4D97-AF65-F5344CB8AC3E}">
        <p14:creationId xmlns:p14="http://schemas.microsoft.com/office/powerpoint/2010/main" val="228873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6D21C-6E59-2A40-8B1A-275894F36096}" type="slidenum">
              <a:rPr lang="en-US" smtClean="0"/>
              <a:t>14</a:t>
            </a:fld>
            <a:endParaRPr lang="en-US"/>
          </a:p>
        </p:txBody>
      </p:sp>
    </p:spTree>
    <p:extLst>
      <p:ext uri="{BB962C8B-B14F-4D97-AF65-F5344CB8AC3E}">
        <p14:creationId xmlns:p14="http://schemas.microsoft.com/office/powerpoint/2010/main" val="228873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7" name="Picture 6" descr="NCIEC Logo Full.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5431055" cy="1442552"/>
          </a:xfrm>
          <a:prstGeom prst="rect">
            <a:avLst/>
          </a:prstGeom>
        </p:spPr>
      </p:pic>
      <p:pic>
        <p:nvPicPr>
          <p:cNvPr id="6" name="Picture 5" descr="DII 3Hands Graphic Ver7CMYK300 cop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59907" y="1759858"/>
            <a:ext cx="2221883" cy="1512261"/>
          </a:xfrm>
          <a:prstGeom prst="rect">
            <a:avLst/>
          </a:prstGeom>
        </p:spPr>
      </p:pic>
      <p:sp>
        <p:nvSpPr>
          <p:cNvPr id="19" name="Title 1"/>
          <p:cNvSpPr txBox="1">
            <a:spLocks/>
          </p:cNvSpPr>
          <p:nvPr userDrawn="1"/>
        </p:nvSpPr>
        <p:spPr>
          <a:xfrm>
            <a:off x="313554" y="3251786"/>
            <a:ext cx="8497297" cy="259295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0" i="0" kern="1200" baseline="0">
                <a:solidFill>
                  <a:srgbClr val="157FB9"/>
                </a:solidFill>
                <a:latin typeface="Myriad Pro Semibold Cond"/>
                <a:ea typeface="+mj-ea"/>
                <a:cs typeface="Myriad Pro Semibold Cond"/>
              </a:defRPr>
            </a:lvl1pPr>
          </a:lstStyle>
          <a:p>
            <a:pPr algn="ctr"/>
            <a:r>
              <a:rPr lang="en-US" sz="5400" b="1" i="0" dirty="0" smtClean="0">
                <a:solidFill>
                  <a:srgbClr val="804000"/>
                </a:solidFill>
                <a:latin typeface="Arial Narrow"/>
                <a:cs typeface="Arial Narrow"/>
              </a:rPr>
              <a:t>Deaf Interpreter Curriculum</a:t>
            </a:r>
            <a:r>
              <a:rPr lang="en-US" sz="5400" b="1" i="0" baseline="0" dirty="0">
                <a:solidFill>
                  <a:srgbClr val="804000"/>
                </a:solidFill>
                <a:latin typeface="Arial Narrow"/>
                <a:cs typeface="Arial Narrow"/>
              </a:rPr>
              <a:t> </a:t>
            </a:r>
            <a:endParaRPr lang="en-US" sz="5400" b="1" i="0" baseline="0" dirty="0" smtClean="0">
              <a:solidFill>
                <a:srgbClr val="804000"/>
              </a:solidFill>
              <a:latin typeface="Arial Narrow"/>
              <a:cs typeface="Arial Narrow"/>
            </a:endParaRPr>
          </a:p>
          <a:p>
            <a:pPr algn="ctr">
              <a:spcBef>
                <a:spcPts val="1200"/>
              </a:spcBef>
            </a:pPr>
            <a:r>
              <a:rPr lang="en-US" sz="3600" b="1" i="0" baseline="0" dirty="0" smtClean="0">
                <a:solidFill>
                  <a:srgbClr val="157FB9"/>
                </a:solidFill>
                <a:latin typeface="Arial Narrow"/>
                <a:cs typeface="Arial Narrow"/>
              </a:rPr>
              <a:t>Module 1: Deaf Interpreters–</a:t>
            </a:r>
          </a:p>
          <a:p>
            <a:pPr algn="ctr"/>
            <a:r>
              <a:rPr lang="en-US" sz="3600" b="1" i="0" baseline="0" dirty="0" smtClean="0">
                <a:solidFill>
                  <a:srgbClr val="157FB9"/>
                </a:solidFill>
                <a:latin typeface="Arial Narrow"/>
                <a:cs typeface="Arial Narrow"/>
              </a:rPr>
              <a:t>Past, Present &amp; Future</a:t>
            </a:r>
            <a:endParaRPr lang="en-US" sz="3600" b="1" i="0" dirty="0" smtClean="0">
              <a:solidFill>
                <a:srgbClr val="157FB9"/>
              </a:solidFill>
              <a:latin typeface="Arial Narrow"/>
              <a:cs typeface="Arial Narrow"/>
            </a:endParaRPr>
          </a:p>
        </p:txBody>
      </p:sp>
      <p:sp>
        <p:nvSpPr>
          <p:cNvPr id="10" name="Title 3"/>
          <p:cNvSpPr txBox="1">
            <a:spLocks/>
          </p:cNvSpPr>
          <p:nvPr userDrawn="1"/>
        </p:nvSpPr>
        <p:spPr>
          <a:xfrm>
            <a:off x="0" y="6401380"/>
            <a:ext cx="9144000" cy="445115"/>
          </a:xfrm>
          <a:prstGeom prst="rect">
            <a:avLst/>
          </a:prstGeom>
        </p:spPr>
        <p:txBody>
          <a:bodyPr vert="horz"/>
          <a:lstStyle>
            <a:lvl1pPr algn="ctr" defTabSz="457200" rtl="0" eaLnBrk="1" latinLnBrk="0" hangingPunct="1">
              <a:spcBef>
                <a:spcPct val="0"/>
              </a:spcBef>
              <a:buNone/>
              <a:defRPr sz="3600" b="0" i="0" kern="1200" baseline="0">
                <a:solidFill>
                  <a:srgbClr val="157FB9"/>
                </a:solidFill>
                <a:latin typeface="Myriad Pro Semibold Cond"/>
                <a:ea typeface="+mj-ea"/>
                <a:cs typeface="Myriad Pro Semibold Cond"/>
              </a:defRPr>
            </a:lvl1pPr>
          </a:lstStyle>
          <a:p>
            <a:r>
              <a:rPr lang="en-US" sz="1400" b="1" i="0" dirty="0" smtClean="0">
                <a:solidFill>
                  <a:schemeClr val="bg1">
                    <a:lumMod val="50000"/>
                  </a:schemeClr>
                </a:solidFill>
                <a:latin typeface="Arial Narrow"/>
                <a:cs typeface="Arial Narrow"/>
              </a:rPr>
              <a:t>@ </a:t>
            </a:r>
            <a:r>
              <a:rPr lang="en-US" sz="1400" b="1" i="0" dirty="0" smtClean="0">
                <a:solidFill>
                  <a:schemeClr val="bg1">
                    <a:lumMod val="50000"/>
                  </a:schemeClr>
                </a:solidFill>
                <a:latin typeface="Arial Narrow"/>
                <a:cs typeface="Arial Narrow"/>
              </a:rPr>
              <a:t>2015 </a:t>
            </a:r>
            <a:r>
              <a:rPr lang="en-US" sz="1400" b="1" i="0" dirty="0" smtClean="0">
                <a:solidFill>
                  <a:schemeClr val="bg1">
                    <a:lumMod val="50000"/>
                  </a:schemeClr>
                </a:solidFill>
                <a:latin typeface="Arial Narrow"/>
                <a:cs typeface="Arial Narrow"/>
              </a:rPr>
              <a:t>Digital Edition </a:t>
            </a:r>
            <a:r>
              <a:rPr lang="en-US" sz="1400" b="1" i="0" dirty="0" smtClean="0">
                <a:solidFill>
                  <a:schemeClr val="bg1">
                    <a:lumMod val="50000"/>
                  </a:schemeClr>
                </a:solidFill>
                <a:latin typeface="Arial Narrow"/>
                <a:ea typeface="Wingdings"/>
                <a:cs typeface="Arial Narrow"/>
                <a:sym typeface="Wingdings"/>
              </a:rPr>
              <a:t></a:t>
            </a:r>
            <a:r>
              <a:rPr lang="en-US" sz="1400" b="1" i="0" kern="1200" baseline="0" dirty="0" smtClean="0">
                <a:solidFill>
                  <a:schemeClr val="bg1">
                    <a:lumMod val="50000"/>
                  </a:schemeClr>
                </a:solidFill>
                <a:latin typeface="Arial Narrow"/>
                <a:ea typeface="+mj-ea"/>
                <a:cs typeface="Arial Narrow"/>
                <a:sym typeface="Wingdings"/>
              </a:rPr>
              <a:t> Deaf Interpreter Curriculum </a:t>
            </a:r>
            <a:r>
              <a:rPr lang="en-US" sz="1400" b="1" i="0" kern="1200" baseline="0" dirty="0" smtClean="0">
                <a:solidFill>
                  <a:schemeClr val="bg1">
                    <a:lumMod val="50000"/>
                  </a:schemeClr>
                </a:solidFill>
                <a:latin typeface="Arial Narrow"/>
                <a:ea typeface="Wingdings"/>
                <a:cs typeface="Arial Narrow"/>
                <a:sym typeface="Wingdings"/>
              </a:rPr>
              <a:t></a:t>
            </a:r>
            <a:r>
              <a:rPr lang="en-US" sz="1400" b="1" i="0" kern="1200" baseline="0" dirty="0" smtClean="0">
                <a:solidFill>
                  <a:schemeClr val="bg1">
                    <a:lumMod val="50000"/>
                  </a:schemeClr>
                </a:solidFill>
                <a:latin typeface="Arial Narrow"/>
                <a:ea typeface="+mj-ea"/>
                <a:cs typeface="Arial Narrow"/>
                <a:sym typeface="Wingdings"/>
              </a:rPr>
              <a:t> National Consortium of Interpreter Education Centers</a:t>
            </a:r>
            <a:r>
              <a:rPr lang="en-US" sz="1400" b="1" i="0" baseline="0" dirty="0" smtClean="0">
                <a:solidFill>
                  <a:schemeClr val="bg1">
                    <a:lumMod val="50000"/>
                  </a:schemeClr>
                </a:solidFill>
                <a:latin typeface="Arial Narrow"/>
                <a:cs typeface="Arial Narrow"/>
              </a:rPr>
              <a:t> </a:t>
            </a:r>
            <a:endParaRPr lang="en-US" sz="1400" b="1" i="0" dirty="0">
              <a:solidFill>
                <a:schemeClr val="bg1">
                  <a:lumMod val="50000"/>
                </a:schemeClr>
              </a:solidFill>
              <a:latin typeface="Arial Narrow"/>
              <a:cs typeface="Arial Narrow"/>
            </a:endParaRPr>
          </a:p>
        </p:txBody>
      </p:sp>
      <p:sp>
        <p:nvSpPr>
          <p:cNvPr id="2" name="TextBox 1"/>
          <p:cNvSpPr txBox="1"/>
          <p:nvPr userDrawn="1"/>
        </p:nvSpPr>
        <p:spPr>
          <a:xfrm>
            <a:off x="8177907" y="65830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262893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Content Placeholder 2"/>
          <p:cNvSpPr>
            <a:spLocks noGrp="1"/>
          </p:cNvSpPr>
          <p:nvPr>
            <p:ph idx="1"/>
          </p:nvPr>
        </p:nvSpPr>
        <p:spPr>
          <a:xfrm>
            <a:off x="454652" y="1791369"/>
            <a:ext cx="8232149" cy="4449236"/>
          </a:xfrm>
          <a:prstGeom prst="rect">
            <a:avLst/>
          </a:prstGeom>
        </p:spPr>
        <p:txBody>
          <a:bodyPr/>
          <a:lstStyle>
            <a:lvl1pPr marL="344488" indent="-344488">
              <a:buClr>
                <a:srgbClr val="157FB9"/>
              </a:buClr>
              <a:buSzPct val="80000"/>
              <a:buFont typeface="Wingdings" charset="2"/>
              <a:buChar char=""/>
              <a:defRPr sz="2800" b="1" i="0">
                <a:solidFill>
                  <a:srgbClr val="6B3C19"/>
                </a:solidFill>
                <a:latin typeface="Arial Narrow"/>
                <a:cs typeface="Arial Narrow"/>
              </a:defRPr>
            </a:lvl1pPr>
            <a:lvl2pPr marL="800100" indent="-342900">
              <a:buClr>
                <a:schemeClr val="accent3">
                  <a:lumMod val="75000"/>
                </a:schemeClr>
              </a:buClr>
              <a:buSzPct val="80000"/>
              <a:buFont typeface="Wingdings" charset="2"/>
              <a:buChar char=""/>
              <a:defRPr sz="2400" b="1" i="0">
                <a:solidFill>
                  <a:srgbClr val="6B3C19"/>
                </a:solidFill>
                <a:latin typeface="Arial Narrow"/>
                <a:cs typeface="Arial Narrow"/>
              </a:defRPr>
            </a:lvl2pPr>
            <a:lvl3pPr marL="1254125" indent="-339725">
              <a:buClr>
                <a:srgbClr val="800000"/>
              </a:buClr>
              <a:buSzPct val="80000"/>
              <a:buFont typeface="Wingdings" charset="2"/>
              <a:buChar char=""/>
              <a:defRPr sz="2000" b="1" i="0">
                <a:solidFill>
                  <a:srgbClr val="6B3C19"/>
                </a:solidFill>
                <a:latin typeface="Arial Narrow"/>
                <a:cs typeface="Arial Narrow"/>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descr="DII 3Hands Graphic Ver7CMYK300 cop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23" y="274639"/>
            <a:ext cx="1737991" cy="1182914"/>
          </a:xfrm>
          <a:prstGeom prst="rect">
            <a:avLst/>
          </a:prstGeom>
        </p:spPr>
      </p:pic>
      <p:sp>
        <p:nvSpPr>
          <p:cNvPr id="11" name="Title 1"/>
          <p:cNvSpPr>
            <a:spLocks noGrp="1"/>
          </p:cNvSpPr>
          <p:nvPr>
            <p:ph type="title" hasCustomPrompt="1"/>
          </p:nvPr>
        </p:nvSpPr>
        <p:spPr>
          <a:xfrm>
            <a:off x="1972012" y="274638"/>
            <a:ext cx="6714787" cy="1143000"/>
          </a:xfrm>
          <a:prstGeom prst="rect">
            <a:avLst/>
          </a:prstGeom>
        </p:spPr>
        <p:txBody>
          <a:bodyPr lIns="91440" rIns="91440" anchor="t" anchorCtr="0">
            <a:noAutofit/>
          </a:bodyPr>
          <a:lstStyle>
            <a:lvl1pPr marL="0" indent="0" algn="l">
              <a:defRPr sz="3200" b="1" i="0" baseline="0">
                <a:solidFill>
                  <a:srgbClr val="157FB9"/>
                </a:solidFill>
                <a:latin typeface="Arial Narrow"/>
                <a:cs typeface="Arial Narrow"/>
              </a:defRPr>
            </a:lvl1pPr>
          </a:lstStyle>
          <a:p>
            <a:r>
              <a:rPr lang="en-US" dirty="0" smtClean="0"/>
              <a:t>Click to add slide title – allows for up to two lines</a:t>
            </a:r>
            <a:endParaRPr lang="en-US" dirty="0"/>
          </a:p>
        </p:txBody>
      </p:sp>
      <p:pic>
        <p:nvPicPr>
          <p:cNvPr id="7" name="Picture 6" descr="NCIEC Logo Full.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226555" y="6145861"/>
            <a:ext cx="2243263" cy="595837"/>
          </a:xfrm>
          <a:prstGeom prst="rect">
            <a:avLst/>
          </a:prstGeom>
        </p:spPr>
      </p:pic>
      <p:sp>
        <p:nvSpPr>
          <p:cNvPr id="10" name="Title 3"/>
          <p:cNvSpPr txBox="1">
            <a:spLocks/>
          </p:cNvSpPr>
          <p:nvPr userDrawn="1"/>
        </p:nvSpPr>
        <p:spPr>
          <a:xfrm>
            <a:off x="454651" y="6404784"/>
            <a:ext cx="6771904" cy="453216"/>
          </a:xfrm>
          <a:prstGeom prst="rect">
            <a:avLst/>
          </a:prstGeom>
        </p:spPr>
        <p:txBody>
          <a:bodyPr vert="horz"/>
          <a:lstStyle>
            <a:lvl1pPr algn="ctr" defTabSz="457200" rtl="0" eaLnBrk="1" latinLnBrk="0" hangingPunct="1">
              <a:spcBef>
                <a:spcPct val="0"/>
              </a:spcBef>
              <a:buNone/>
              <a:defRPr sz="3600" b="0" i="0" kern="1200" baseline="0">
                <a:solidFill>
                  <a:srgbClr val="157FB9"/>
                </a:solidFill>
                <a:latin typeface="Myriad Pro Semibold Cond"/>
                <a:ea typeface="+mj-ea"/>
                <a:cs typeface="Myriad Pro Semibold Cond"/>
              </a:defRPr>
            </a:lvl1pPr>
          </a:lstStyle>
          <a:p>
            <a:pPr algn="l"/>
            <a:r>
              <a:rPr lang="en-US" sz="1200" b="1" i="0" dirty="0" smtClean="0">
                <a:solidFill>
                  <a:schemeClr val="bg1">
                    <a:lumMod val="50000"/>
                  </a:schemeClr>
                </a:solidFill>
                <a:latin typeface="Arial Narrow"/>
                <a:cs typeface="Arial Narrow"/>
              </a:rPr>
              <a:t>@ </a:t>
            </a:r>
            <a:r>
              <a:rPr lang="en-US" sz="1200" b="1" i="0" dirty="0" smtClean="0">
                <a:solidFill>
                  <a:schemeClr val="bg1">
                    <a:lumMod val="50000"/>
                  </a:schemeClr>
                </a:solidFill>
                <a:latin typeface="Arial Narrow"/>
                <a:cs typeface="Arial Narrow"/>
              </a:rPr>
              <a:t>2015 </a:t>
            </a:r>
            <a:r>
              <a:rPr lang="en-US" sz="1200" b="1" i="0" dirty="0" smtClean="0">
                <a:solidFill>
                  <a:schemeClr val="bg1">
                    <a:lumMod val="50000"/>
                  </a:schemeClr>
                </a:solidFill>
                <a:latin typeface="Arial Narrow"/>
                <a:cs typeface="Arial Narrow"/>
              </a:rPr>
              <a:t>Digital Edition </a:t>
            </a:r>
            <a:r>
              <a:rPr lang="en-US" sz="1200" b="1" i="0" dirty="0" smtClean="0">
                <a:solidFill>
                  <a:schemeClr val="bg1">
                    <a:lumMod val="50000"/>
                  </a:schemeClr>
                </a:solidFill>
                <a:latin typeface="Arial Narrow"/>
                <a:ea typeface="Wingdings"/>
                <a:cs typeface="Arial Narrow"/>
                <a:sym typeface="Wingdings"/>
              </a:rPr>
              <a:t></a:t>
            </a:r>
            <a:r>
              <a:rPr lang="en-US" sz="1200" b="1" i="0" kern="1200" baseline="0" dirty="0" smtClean="0">
                <a:solidFill>
                  <a:schemeClr val="bg1">
                    <a:lumMod val="50000"/>
                  </a:schemeClr>
                </a:solidFill>
                <a:latin typeface="Arial Narrow"/>
                <a:ea typeface="+mj-ea"/>
                <a:cs typeface="Arial Narrow"/>
                <a:sym typeface="Wingdings"/>
              </a:rPr>
              <a:t> Deaf Interpreter Curriculum </a:t>
            </a:r>
            <a:r>
              <a:rPr lang="en-US" sz="1200" b="1" i="0" kern="1200" baseline="0" dirty="0" smtClean="0">
                <a:solidFill>
                  <a:schemeClr val="bg1">
                    <a:lumMod val="50000"/>
                  </a:schemeClr>
                </a:solidFill>
                <a:latin typeface="Arial Narrow"/>
                <a:ea typeface="Wingdings"/>
                <a:cs typeface="Arial Narrow"/>
                <a:sym typeface="Wingdings"/>
              </a:rPr>
              <a:t></a:t>
            </a:r>
            <a:r>
              <a:rPr lang="en-US" sz="1200" b="1" i="0" kern="1200" baseline="0" dirty="0" smtClean="0">
                <a:solidFill>
                  <a:schemeClr val="bg1">
                    <a:lumMod val="50000"/>
                  </a:schemeClr>
                </a:solidFill>
                <a:latin typeface="Arial Narrow"/>
                <a:ea typeface="+mj-ea"/>
                <a:cs typeface="Arial Narrow"/>
                <a:sym typeface="Wingdings"/>
              </a:rPr>
              <a:t> National Consortium of Interpreter Education Centers</a:t>
            </a:r>
            <a:r>
              <a:rPr lang="en-US" sz="1200" b="1" i="0" baseline="0" dirty="0" smtClean="0">
                <a:solidFill>
                  <a:schemeClr val="bg1">
                    <a:lumMod val="50000"/>
                  </a:schemeClr>
                </a:solidFill>
                <a:latin typeface="Arial Narrow"/>
                <a:cs typeface="Arial Narrow"/>
              </a:rPr>
              <a:t> </a:t>
            </a:r>
            <a:endParaRPr lang="en-US" sz="1200" b="1" i="0" dirty="0">
              <a:solidFill>
                <a:schemeClr val="bg1">
                  <a:lumMod val="50000"/>
                </a:schemeClr>
              </a:solidFill>
              <a:latin typeface="Arial Narrow"/>
              <a:cs typeface="Arial Narrow"/>
            </a:endParaRPr>
          </a:p>
        </p:txBody>
      </p:sp>
    </p:spTree>
    <p:extLst>
      <p:ext uri="{BB962C8B-B14F-4D97-AF65-F5344CB8AC3E}">
        <p14:creationId xmlns:p14="http://schemas.microsoft.com/office/powerpoint/2010/main" val="153801673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12073"/>
      </p:ext>
    </p:extLst>
  </p:cSld>
  <p:clrMap bg1="lt1" tx1="dk1" bg2="lt2" tx2="dk2" accent1="accent1" accent2="accent2" accent3="accent3" accent4="accent4" accent5="accent5" accent6="accent6" hlink="hlink" folHlink="folHlink"/>
  <p:sldLayoutIdLst>
    <p:sldLayoutId id="2147483649" r:id="rId1"/>
    <p:sldLayoutId id="2147483660" r:id="rId2"/>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7461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4" y="1845624"/>
            <a:ext cx="5025223" cy="4606946"/>
          </a:xfrm>
        </p:spPr>
        <p:txBody>
          <a:bodyPr>
            <a:normAutofit fontScale="92500" lnSpcReduction="10000"/>
          </a:bodyPr>
          <a:lstStyle/>
          <a:p>
            <a:pPr marL="0" indent="0">
              <a:buNone/>
            </a:pPr>
            <a:r>
              <a:rPr lang="en-US" dirty="0" smtClean="0">
                <a:solidFill>
                  <a:srgbClr val="6B3C19"/>
                </a:solidFill>
              </a:rPr>
              <a:t>RID Certified </a:t>
            </a:r>
            <a:r>
              <a:rPr lang="en-US" dirty="0">
                <a:solidFill>
                  <a:srgbClr val="6B3C19"/>
                </a:solidFill>
              </a:rPr>
              <a:t>Deaf </a:t>
            </a:r>
            <a:r>
              <a:rPr lang="en-US" dirty="0" smtClean="0">
                <a:solidFill>
                  <a:srgbClr val="6B3C19"/>
                </a:solidFill>
              </a:rPr>
              <a:t>Interpreters</a:t>
            </a:r>
          </a:p>
          <a:p>
            <a:pPr marL="798512" lvl="1">
              <a:spcBef>
                <a:spcPts val="1200"/>
              </a:spcBef>
            </a:pPr>
            <a:r>
              <a:rPr lang="en-US" dirty="0" smtClean="0">
                <a:solidFill>
                  <a:srgbClr val="6B3C19"/>
                </a:solidFill>
              </a:rPr>
              <a:t>What are the benefits of DI</a:t>
            </a:r>
            <a:r>
              <a:rPr lang="en-US" dirty="0">
                <a:solidFill>
                  <a:srgbClr val="6B3C19"/>
                </a:solidFill>
              </a:rPr>
              <a:t>/HI </a:t>
            </a:r>
            <a:r>
              <a:rPr lang="en-US" dirty="0" smtClean="0">
                <a:solidFill>
                  <a:srgbClr val="6B3C19"/>
                </a:solidFill>
              </a:rPr>
              <a:t>teams?</a:t>
            </a:r>
          </a:p>
          <a:p>
            <a:pPr lvl="1"/>
            <a:r>
              <a:rPr lang="en-US" dirty="0" smtClean="0">
                <a:solidFill>
                  <a:srgbClr val="6B3C19"/>
                </a:solidFill>
              </a:rPr>
              <a:t>In what ways do CDIs benefit Deaf </a:t>
            </a:r>
            <a:r>
              <a:rPr lang="en-US" dirty="0">
                <a:solidFill>
                  <a:srgbClr val="6B3C19"/>
                </a:solidFill>
              </a:rPr>
              <a:t>&amp; DeafBlind </a:t>
            </a:r>
            <a:r>
              <a:rPr lang="en-US" dirty="0" smtClean="0">
                <a:solidFill>
                  <a:srgbClr val="6B3C19"/>
                </a:solidFill>
              </a:rPr>
              <a:t>consumers?</a:t>
            </a:r>
            <a:endParaRPr lang="en-US" dirty="0">
              <a:solidFill>
                <a:srgbClr val="6B3C19"/>
              </a:solidFill>
            </a:endParaRPr>
          </a:p>
          <a:p>
            <a:pPr lvl="1"/>
            <a:r>
              <a:rPr lang="en-US" dirty="0" smtClean="0">
                <a:solidFill>
                  <a:srgbClr val="6B3C19"/>
                </a:solidFill>
              </a:rPr>
              <a:t>What specialized training requirements do prospective &amp; working Deaf interpreters require?</a:t>
            </a:r>
            <a:endParaRPr lang="en-US" dirty="0">
              <a:solidFill>
                <a:srgbClr val="6B3C19"/>
              </a:solidFill>
            </a:endParaRPr>
          </a:p>
          <a:p>
            <a:pPr lvl="1"/>
            <a:r>
              <a:rPr lang="en-US" dirty="0" smtClean="0">
                <a:solidFill>
                  <a:srgbClr val="6B3C19"/>
                </a:solidFill>
              </a:rPr>
              <a:t>In what ways are the roles &amp; functions of Deaf interpreters evolving?</a:t>
            </a:r>
          </a:p>
          <a:p>
            <a:pPr lvl="1"/>
            <a:r>
              <a:rPr lang="en-US" dirty="0" smtClean="0">
                <a:solidFill>
                  <a:srgbClr val="6B3C19"/>
                </a:solidFill>
              </a:rPr>
              <a:t>How can we further the professionalization </a:t>
            </a:r>
            <a:r>
              <a:rPr lang="en-US" dirty="0">
                <a:solidFill>
                  <a:srgbClr val="6B3C19"/>
                </a:solidFill>
              </a:rPr>
              <a:t>of </a:t>
            </a:r>
            <a:r>
              <a:rPr lang="en-US" dirty="0" smtClean="0">
                <a:solidFill>
                  <a:srgbClr val="6B3C19"/>
                </a:solidFill>
              </a:rPr>
              <a:t>Deaf interpreters?</a:t>
            </a:r>
            <a:endParaRPr lang="en-US" dirty="0">
              <a:solidFill>
                <a:srgbClr val="6B3C19"/>
              </a:solidFill>
            </a:endParaRPr>
          </a:p>
          <a:p>
            <a:pPr lvl="1"/>
            <a:endParaRPr lang="en-US" dirty="0" smtClean="0">
              <a:solidFill>
                <a:srgbClr val="6B3C19"/>
              </a:solidFill>
            </a:endParaRPr>
          </a:p>
          <a:p>
            <a:pPr lvl="1"/>
            <a:endParaRPr lang="en-US" dirty="0">
              <a:solidFill>
                <a:srgbClr val="6B3C19"/>
              </a:solidFill>
            </a:endParaRPr>
          </a:p>
          <a:p>
            <a:endParaRPr lang="en-US" dirty="0" smtClean="0">
              <a:solidFill>
                <a:srgbClr val="6B3C19"/>
              </a:solidFill>
            </a:endParaRPr>
          </a:p>
          <a:p>
            <a:pPr lvl="1"/>
            <a:endParaRPr lang="en-US" dirty="0">
              <a:solidFill>
                <a:srgbClr val="6B3C19"/>
              </a:solidFill>
            </a:endParaRPr>
          </a:p>
        </p:txBody>
      </p:sp>
      <p:sp>
        <p:nvSpPr>
          <p:cNvPr id="8" name="Title 7"/>
          <p:cNvSpPr>
            <a:spLocks noGrp="1"/>
          </p:cNvSpPr>
          <p:nvPr>
            <p:ph type="title"/>
          </p:nvPr>
        </p:nvSpPr>
        <p:spPr/>
        <p:txBody>
          <a:bodyPr/>
          <a:lstStyle/>
          <a:p>
            <a:r>
              <a:rPr lang="en-US" dirty="0"/>
              <a:t>Unit 1: Historical Evolution of Deaf Interpreting</a:t>
            </a:r>
          </a:p>
        </p:txBody>
      </p:sp>
      <p:pic>
        <p:nvPicPr>
          <p:cNvPr id="9" name="Picture 8"/>
          <p:cNvPicPr>
            <a:picLocks noChangeAspect="1"/>
          </p:cNvPicPr>
          <p:nvPr/>
        </p:nvPicPr>
        <p:blipFill>
          <a:blip r:embed="rId3"/>
          <a:stretch>
            <a:fillRect/>
          </a:stretch>
        </p:blipFill>
        <p:spPr>
          <a:xfrm>
            <a:off x="5625300" y="2189155"/>
            <a:ext cx="3015749" cy="3810750"/>
          </a:xfrm>
          <a:prstGeom prst="rect">
            <a:avLst/>
          </a:prstGeom>
        </p:spPr>
      </p:pic>
    </p:spTree>
    <p:extLst>
      <p:ext uri="{BB962C8B-B14F-4D97-AF65-F5344CB8AC3E}">
        <p14:creationId xmlns:p14="http://schemas.microsoft.com/office/powerpoint/2010/main" val="125904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3" y="1868715"/>
            <a:ext cx="6247121" cy="4016950"/>
          </a:xfrm>
        </p:spPr>
        <p:txBody>
          <a:bodyPr>
            <a:normAutofit/>
          </a:bodyPr>
          <a:lstStyle/>
          <a:p>
            <a:pPr marL="0" indent="0">
              <a:buNone/>
            </a:pPr>
            <a:r>
              <a:rPr lang="en-US" dirty="0" smtClean="0">
                <a:solidFill>
                  <a:srgbClr val="6B3C19"/>
                </a:solidFill>
              </a:rPr>
              <a:t>Key Questions</a:t>
            </a:r>
          </a:p>
          <a:p>
            <a:pPr lvl="1"/>
            <a:r>
              <a:rPr lang="en-US" dirty="0" smtClean="0">
                <a:solidFill>
                  <a:srgbClr val="6B3C19"/>
                </a:solidFill>
              </a:rPr>
              <a:t>How can Deaf interpreters use formative experiences for self-assessment?</a:t>
            </a:r>
          </a:p>
          <a:p>
            <a:pPr lvl="1"/>
            <a:r>
              <a:rPr lang="en-US" dirty="0" smtClean="0">
                <a:solidFill>
                  <a:srgbClr val="6B3C19"/>
                </a:solidFill>
              </a:rPr>
              <a:t>How do foundational competencies prepare individuals to work as Deaf interpreters?</a:t>
            </a:r>
            <a:endParaRPr lang="en-US" dirty="0">
              <a:solidFill>
                <a:srgbClr val="6B3C19"/>
              </a:solidFill>
            </a:endParaRPr>
          </a:p>
          <a:p>
            <a:pPr lvl="1"/>
            <a:r>
              <a:rPr lang="en-US" dirty="0" smtClean="0">
                <a:solidFill>
                  <a:srgbClr val="6B3C19"/>
                </a:solidFill>
              </a:rPr>
              <a:t>Foundational competences support what Deaf interpreter skill sets?</a:t>
            </a:r>
          </a:p>
          <a:p>
            <a:pPr lvl="1"/>
            <a:endParaRPr lang="en-US" dirty="0" smtClean="0">
              <a:solidFill>
                <a:srgbClr val="6B3C19"/>
              </a:solidFill>
            </a:endParaRPr>
          </a:p>
          <a:p>
            <a:pPr lvl="1"/>
            <a:endParaRPr lang="en-US" dirty="0">
              <a:solidFill>
                <a:srgbClr val="6B3C19"/>
              </a:solidFill>
            </a:endParaRPr>
          </a:p>
        </p:txBody>
      </p:sp>
      <p:sp>
        <p:nvSpPr>
          <p:cNvPr id="2" name="Title 1"/>
          <p:cNvSpPr>
            <a:spLocks noGrp="1"/>
          </p:cNvSpPr>
          <p:nvPr>
            <p:ph type="title"/>
          </p:nvPr>
        </p:nvSpPr>
        <p:spPr/>
        <p:txBody>
          <a:bodyPr/>
          <a:lstStyle/>
          <a:p>
            <a:r>
              <a:rPr lang="en-US" dirty="0"/>
              <a:t>Unit 2:  Foundational, Language, Cultural &amp; Communication Competencies</a:t>
            </a:r>
          </a:p>
        </p:txBody>
      </p:sp>
      <p:pic>
        <p:nvPicPr>
          <p:cNvPr id="3" name="Picture 2" descr="Question mar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1417" y="2428796"/>
            <a:ext cx="1286171" cy="1822583"/>
          </a:xfrm>
          <a:prstGeom prst="rect">
            <a:avLst/>
          </a:prstGeom>
        </p:spPr>
      </p:pic>
    </p:spTree>
    <p:extLst>
      <p:ext uri="{BB962C8B-B14F-4D97-AF65-F5344CB8AC3E}">
        <p14:creationId xmlns:p14="http://schemas.microsoft.com/office/powerpoint/2010/main" val="41375324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4" y="1868714"/>
            <a:ext cx="5084263" cy="4550061"/>
          </a:xfrm>
        </p:spPr>
        <p:txBody>
          <a:bodyPr>
            <a:normAutofit fontScale="77500" lnSpcReduction="20000"/>
          </a:bodyPr>
          <a:lstStyle/>
          <a:p>
            <a:pPr marL="0" indent="0">
              <a:buNone/>
            </a:pPr>
            <a:r>
              <a:rPr lang="en-US" sz="3600" dirty="0" smtClean="0">
                <a:solidFill>
                  <a:srgbClr val="6B3C19"/>
                </a:solidFill>
              </a:rPr>
              <a:t>Deaf Interpreters</a:t>
            </a:r>
          </a:p>
          <a:p>
            <a:pPr lvl="1">
              <a:lnSpc>
                <a:spcPct val="110000"/>
              </a:lnSpc>
              <a:spcBef>
                <a:spcPts val="576"/>
              </a:spcBef>
            </a:pPr>
            <a:r>
              <a:rPr lang="en-US" sz="3100" dirty="0" smtClean="0">
                <a:solidFill>
                  <a:srgbClr val="6B3C19"/>
                </a:solidFill>
              </a:rPr>
              <a:t>What are four key skill areas?</a:t>
            </a:r>
          </a:p>
          <a:p>
            <a:pPr lvl="1">
              <a:lnSpc>
                <a:spcPct val="110000"/>
              </a:lnSpc>
              <a:spcBef>
                <a:spcPts val="576"/>
              </a:spcBef>
            </a:pPr>
            <a:r>
              <a:rPr lang="en-US" sz="3100" dirty="0" smtClean="0">
                <a:solidFill>
                  <a:srgbClr val="6B3C19"/>
                </a:solidFill>
              </a:rPr>
              <a:t>Why is it important to analyze one’s own biases?</a:t>
            </a:r>
          </a:p>
          <a:p>
            <a:pPr lvl="1">
              <a:lnSpc>
                <a:spcPct val="110000"/>
              </a:lnSpc>
              <a:spcBef>
                <a:spcPts val="576"/>
              </a:spcBef>
            </a:pPr>
            <a:r>
              <a:rPr lang="en-US" sz="3100" dirty="0" smtClean="0">
                <a:solidFill>
                  <a:srgbClr val="6B3C19"/>
                </a:solidFill>
              </a:rPr>
              <a:t>What linguistic skills are required?</a:t>
            </a:r>
          </a:p>
          <a:p>
            <a:pPr lvl="1">
              <a:lnSpc>
                <a:spcPct val="110000"/>
              </a:lnSpc>
              <a:spcBef>
                <a:spcPts val="576"/>
              </a:spcBef>
            </a:pPr>
            <a:r>
              <a:rPr lang="en-US" sz="3100" dirty="0" smtClean="0">
                <a:solidFill>
                  <a:srgbClr val="6B3C19"/>
                </a:solidFill>
              </a:rPr>
              <a:t>Why is it important to be comfortable in a variety of bicultural and bilingual settings?</a:t>
            </a:r>
          </a:p>
          <a:p>
            <a:pPr lvl="1">
              <a:lnSpc>
                <a:spcPct val="110000"/>
              </a:lnSpc>
              <a:spcBef>
                <a:spcPts val="576"/>
              </a:spcBef>
            </a:pPr>
            <a:r>
              <a:rPr lang="en-US" sz="3100" dirty="0" smtClean="0">
                <a:solidFill>
                  <a:srgbClr val="6B3C19"/>
                </a:solidFill>
              </a:rPr>
              <a:t>What areas of interpreter practice are of primary importance?</a:t>
            </a:r>
          </a:p>
        </p:txBody>
      </p:sp>
      <p:sp>
        <p:nvSpPr>
          <p:cNvPr id="2" name="Title 1"/>
          <p:cNvSpPr>
            <a:spLocks noGrp="1"/>
          </p:cNvSpPr>
          <p:nvPr>
            <p:ph type="title"/>
          </p:nvPr>
        </p:nvSpPr>
        <p:spPr/>
        <p:txBody>
          <a:bodyPr/>
          <a:lstStyle/>
          <a:p>
            <a:r>
              <a:rPr lang="en-US" dirty="0"/>
              <a:t>Unit 2:  Foundational, Language, Cultural &amp; Communication Competencies</a:t>
            </a:r>
          </a:p>
        </p:txBody>
      </p:sp>
      <p:pic>
        <p:nvPicPr>
          <p:cNvPr id="3" name="Picture 2" descr="DII-Forum-deafterps2006-300dpi.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8517" y="2463301"/>
            <a:ext cx="3340564" cy="2113464"/>
          </a:xfrm>
          <a:prstGeom prst="rect">
            <a:avLst/>
          </a:prstGeom>
        </p:spPr>
      </p:pic>
    </p:spTree>
    <p:extLst>
      <p:ext uri="{BB962C8B-B14F-4D97-AF65-F5344CB8AC3E}">
        <p14:creationId xmlns:p14="http://schemas.microsoft.com/office/powerpoint/2010/main" val="10591376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2" y="1868715"/>
            <a:ext cx="8232149" cy="4323924"/>
          </a:xfrm>
        </p:spPr>
        <p:txBody>
          <a:bodyPr>
            <a:normAutofit lnSpcReduction="10000"/>
          </a:bodyPr>
          <a:lstStyle/>
          <a:p>
            <a:pPr marL="0" indent="0">
              <a:buNone/>
            </a:pPr>
            <a:r>
              <a:rPr lang="en-US" dirty="0" smtClean="0">
                <a:solidFill>
                  <a:srgbClr val="6B3C19"/>
                </a:solidFill>
              </a:rPr>
              <a:t>Foundational Competencies</a:t>
            </a:r>
          </a:p>
          <a:p>
            <a:pPr lvl="1"/>
            <a:r>
              <a:rPr lang="en-US" dirty="0" smtClean="0">
                <a:solidFill>
                  <a:srgbClr val="6B3C19"/>
                </a:solidFill>
              </a:rPr>
              <a:t>What is your exposure to ASL &amp; other signed languages?</a:t>
            </a:r>
          </a:p>
          <a:p>
            <a:pPr lvl="1"/>
            <a:r>
              <a:rPr lang="en-US" dirty="0" smtClean="0">
                <a:solidFill>
                  <a:srgbClr val="6B3C19"/>
                </a:solidFill>
              </a:rPr>
              <a:t>What are your past experiences dealing with various communication modes and forms used by Deaf people?</a:t>
            </a:r>
          </a:p>
          <a:p>
            <a:pPr lvl="1"/>
            <a:r>
              <a:rPr lang="en-US" dirty="0" smtClean="0">
                <a:solidFill>
                  <a:srgbClr val="6B3C19"/>
                </a:solidFill>
              </a:rPr>
              <a:t>How have these experiences influenced you as a Deaf interpreter?</a:t>
            </a:r>
          </a:p>
          <a:p>
            <a:pPr lvl="1"/>
            <a:r>
              <a:rPr lang="en-US" dirty="0" smtClean="0">
                <a:solidFill>
                  <a:srgbClr val="6B3C19"/>
                </a:solidFill>
              </a:rPr>
              <a:t>Why is analysis of personal challenges (e.g., comprehending situations, interpreters, communication styles) of critical importance?</a:t>
            </a:r>
          </a:p>
          <a:p>
            <a:pPr lvl="1"/>
            <a:r>
              <a:rPr lang="en-US" dirty="0" smtClean="0">
                <a:solidFill>
                  <a:srgbClr val="6B3C19"/>
                </a:solidFill>
              </a:rPr>
              <a:t>How have or will personal experiences of discrimination &amp; oppression impact you as a Deaf interpreter?</a:t>
            </a:r>
          </a:p>
          <a:p>
            <a:pPr lvl="1"/>
            <a:endParaRPr lang="en-US" dirty="0" smtClean="0">
              <a:solidFill>
                <a:srgbClr val="6B3C19"/>
              </a:solidFill>
            </a:endParaRPr>
          </a:p>
          <a:p>
            <a:pPr lvl="1"/>
            <a:endParaRPr lang="en-US" dirty="0">
              <a:solidFill>
                <a:srgbClr val="6B3C19"/>
              </a:solidFill>
            </a:endParaRPr>
          </a:p>
        </p:txBody>
      </p:sp>
      <p:sp>
        <p:nvSpPr>
          <p:cNvPr id="2" name="Title 1"/>
          <p:cNvSpPr>
            <a:spLocks noGrp="1"/>
          </p:cNvSpPr>
          <p:nvPr>
            <p:ph type="title"/>
          </p:nvPr>
        </p:nvSpPr>
        <p:spPr/>
        <p:txBody>
          <a:bodyPr/>
          <a:lstStyle/>
          <a:p>
            <a:r>
              <a:rPr lang="en-US" dirty="0"/>
              <a:t>Unit 2:  Foundational, Language, Cultural &amp; Communication Competencies</a:t>
            </a:r>
          </a:p>
        </p:txBody>
      </p:sp>
    </p:spTree>
    <p:extLst>
      <p:ext uri="{BB962C8B-B14F-4D97-AF65-F5344CB8AC3E}">
        <p14:creationId xmlns:p14="http://schemas.microsoft.com/office/powerpoint/2010/main" val="40410712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2" y="1868715"/>
            <a:ext cx="8232149" cy="4016950"/>
          </a:xfrm>
        </p:spPr>
        <p:txBody>
          <a:bodyPr>
            <a:normAutofit/>
          </a:bodyPr>
          <a:lstStyle/>
          <a:p>
            <a:pPr marL="0" indent="0">
              <a:buNone/>
            </a:pPr>
            <a:r>
              <a:rPr lang="en-US" dirty="0" smtClean="0">
                <a:solidFill>
                  <a:srgbClr val="6B3C19"/>
                </a:solidFill>
              </a:rPr>
              <a:t>Language &amp; Cultural Competencies</a:t>
            </a:r>
          </a:p>
          <a:p>
            <a:pPr lvl="1"/>
            <a:r>
              <a:rPr lang="en-US" dirty="0" smtClean="0">
                <a:solidFill>
                  <a:srgbClr val="6B3C19"/>
                </a:solidFill>
              </a:rPr>
              <a:t>Evaluate your ASL skills; in what areas are you native or native-like?</a:t>
            </a:r>
          </a:p>
          <a:p>
            <a:pPr lvl="1"/>
            <a:r>
              <a:rPr lang="en-US" dirty="0" smtClean="0">
                <a:solidFill>
                  <a:srgbClr val="6B3C19"/>
                </a:solidFill>
              </a:rPr>
              <a:t>Are you fluent in additional signed language/s?</a:t>
            </a:r>
          </a:p>
          <a:p>
            <a:pPr lvl="1"/>
            <a:r>
              <a:rPr lang="en-US" dirty="0" smtClean="0">
                <a:solidFill>
                  <a:srgbClr val="6B3C19"/>
                </a:solidFill>
              </a:rPr>
              <a:t>Do you have spontaneous use of pragmatic &amp; sociolinguistic features of ASL?</a:t>
            </a:r>
          </a:p>
          <a:p>
            <a:pPr lvl="1"/>
            <a:r>
              <a:rPr lang="en-US" dirty="0" smtClean="0">
                <a:solidFill>
                  <a:srgbClr val="6B3C19"/>
                </a:solidFill>
              </a:rPr>
              <a:t>Are you adept and flexible in working across a range of registers, genres, and variations of ASL? </a:t>
            </a:r>
          </a:p>
          <a:p>
            <a:pPr lvl="1"/>
            <a:r>
              <a:rPr lang="en-US" dirty="0" smtClean="0">
                <a:solidFill>
                  <a:srgbClr val="6B3C19"/>
                </a:solidFill>
              </a:rPr>
              <a:t>How will you develop competencies in the above areas?</a:t>
            </a:r>
          </a:p>
          <a:p>
            <a:pPr lvl="1"/>
            <a:endParaRPr lang="en-US" dirty="0">
              <a:solidFill>
                <a:srgbClr val="6B3C19"/>
              </a:solidFill>
            </a:endParaRPr>
          </a:p>
        </p:txBody>
      </p:sp>
      <p:sp>
        <p:nvSpPr>
          <p:cNvPr id="2" name="Title 1"/>
          <p:cNvSpPr>
            <a:spLocks noGrp="1"/>
          </p:cNvSpPr>
          <p:nvPr>
            <p:ph type="title"/>
          </p:nvPr>
        </p:nvSpPr>
        <p:spPr/>
        <p:txBody>
          <a:bodyPr/>
          <a:lstStyle/>
          <a:p>
            <a:r>
              <a:rPr lang="en-US" dirty="0"/>
              <a:t>Unit 2:  Foundational, Language, Cultural &amp; Communication Competencies</a:t>
            </a:r>
          </a:p>
        </p:txBody>
      </p:sp>
    </p:spTree>
    <p:extLst>
      <p:ext uri="{BB962C8B-B14F-4D97-AF65-F5344CB8AC3E}">
        <p14:creationId xmlns:p14="http://schemas.microsoft.com/office/powerpoint/2010/main" val="1890851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2" y="1868715"/>
            <a:ext cx="4977027" cy="4016950"/>
          </a:xfrm>
        </p:spPr>
        <p:txBody>
          <a:bodyPr/>
          <a:lstStyle/>
          <a:p>
            <a:pPr marL="0" indent="0">
              <a:buNone/>
            </a:pPr>
            <a:r>
              <a:rPr lang="en-US" dirty="0" smtClean="0">
                <a:solidFill>
                  <a:srgbClr val="6B3C19"/>
                </a:solidFill>
              </a:rPr>
              <a:t>Language &amp; Communication Competencies</a:t>
            </a:r>
          </a:p>
          <a:p>
            <a:pPr lvl="1"/>
            <a:r>
              <a:rPr lang="en-US" dirty="0" smtClean="0">
                <a:solidFill>
                  <a:srgbClr val="6B3C19"/>
                </a:solidFill>
              </a:rPr>
              <a:t>Review rubrics for ASL, visual gestural communication, and home signs</a:t>
            </a:r>
          </a:p>
          <a:p>
            <a:pPr lvl="1"/>
            <a:r>
              <a:rPr lang="en-US" dirty="0" smtClean="0">
                <a:solidFill>
                  <a:srgbClr val="6B3C19"/>
                </a:solidFill>
              </a:rPr>
              <a:t>Work in pairs, share experiences of growing up, then use rubrics to assess </a:t>
            </a:r>
            <a:r>
              <a:rPr lang="en-US" dirty="0">
                <a:solidFill>
                  <a:srgbClr val="6B3C19"/>
                </a:solidFill>
              </a:rPr>
              <a:t>one’s own and partner's language </a:t>
            </a:r>
            <a:r>
              <a:rPr lang="en-US" dirty="0" smtClean="0">
                <a:solidFill>
                  <a:srgbClr val="6B3C19"/>
                </a:solidFill>
              </a:rPr>
              <a:t>skills</a:t>
            </a:r>
          </a:p>
          <a:p>
            <a:pPr lvl="1"/>
            <a:r>
              <a:rPr lang="en-US" dirty="0" smtClean="0">
                <a:solidFill>
                  <a:srgbClr val="6B3C19"/>
                </a:solidFill>
              </a:rPr>
              <a:t>Engage in dialogue on skills assessment findings </a:t>
            </a:r>
          </a:p>
          <a:p>
            <a:pPr marL="457200" lvl="1" indent="0">
              <a:buNone/>
            </a:pPr>
            <a:endParaRPr lang="en-US" dirty="0">
              <a:solidFill>
                <a:srgbClr val="6B3C19"/>
              </a:solidFill>
            </a:endParaRPr>
          </a:p>
        </p:txBody>
      </p:sp>
      <p:pic>
        <p:nvPicPr>
          <p:cNvPr id="2" name="Picture 1"/>
          <p:cNvPicPr>
            <a:picLocks noChangeAspect="1"/>
          </p:cNvPicPr>
          <p:nvPr/>
        </p:nvPicPr>
        <p:blipFill>
          <a:blip r:embed="rId3">
            <a:alphaModFix/>
          </a:blip>
          <a:stretch>
            <a:fillRect/>
          </a:stretch>
        </p:blipFill>
        <p:spPr>
          <a:xfrm>
            <a:off x="5466007" y="2565778"/>
            <a:ext cx="3712323" cy="3000369"/>
          </a:xfrm>
          <a:prstGeom prst="rect">
            <a:avLst/>
          </a:prstGeom>
        </p:spPr>
      </p:pic>
      <p:sp>
        <p:nvSpPr>
          <p:cNvPr id="3" name="Title 2"/>
          <p:cNvSpPr>
            <a:spLocks noGrp="1"/>
          </p:cNvSpPr>
          <p:nvPr>
            <p:ph type="title"/>
          </p:nvPr>
        </p:nvSpPr>
        <p:spPr/>
        <p:txBody>
          <a:bodyPr/>
          <a:lstStyle/>
          <a:p>
            <a:r>
              <a:rPr lang="en-US" dirty="0"/>
              <a:t>Unit 2:  Foundational, Language, Cultural &amp; Communication Competencies</a:t>
            </a:r>
          </a:p>
        </p:txBody>
      </p:sp>
    </p:spTree>
    <p:extLst>
      <p:ext uri="{BB962C8B-B14F-4D97-AF65-F5344CB8AC3E}">
        <p14:creationId xmlns:p14="http://schemas.microsoft.com/office/powerpoint/2010/main" val="1564153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2" y="1868715"/>
            <a:ext cx="5586997" cy="4016950"/>
          </a:xfrm>
        </p:spPr>
        <p:txBody>
          <a:bodyPr/>
          <a:lstStyle/>
          <a:p>
            <a:pPr marL="0" indent="0">
              <a:buNone/>
            </a:pPr>
            <a:r>
              <a:rPr lang="en-US" dirty="0" smtClean="0">
                <a:solidFill>
                  <a:srgbClr val="6B3C19"/>
                </a:solidFill>
              </a:rPr>
              <a:t>Evolution of Interpreter Service Models &amp; Application to Deaf interpreters</a:t>
            </a:r>
          </a:p>
          <a:p>
            <a:pPr lvl="1"/>
            <a:r>
              <a:rPr lang="en-US" dirty="0" smtClean="0">
                <a:solidFill>
                  <a:srgbClr val="6B3C19"/>
                </a:solidFill>
              </a:rPr>
              <a:t>Helper</a:t>
            </a:r>
          </a:p>
          <a:p>
            <a:pPr lvl="1"/>
            <a:r>
              <a:rPr lang="en-US" dirty="0" smtClean="0">
                <a:solidFill>
                  <a:srgbClr val="6B3C19"/>
                </a:solidFill>
              </a:rPr>
              <a:t>Conduit/machine</a:t>
            </a:r>
          </a:p>
          <a:p>
            <a:pPr lvl="1"/>
            <a:r>
              <a:rPr lang="en-US" dirty="0" smtClean="0">
                <a:solidFill>
                  <a:srgbClr val="6B3C19"/>
                </a:solidFill>
              </a:rPr>
              <a:t>Language facilitator</a:t>
            </a:r>
          </a:p>
          <a:p>
            <a:pPr lvl="1"/>
            <a:r>
              <a:rPr lang="en-US" dirty="0" smtClean="0">
                <a:solidFill>
                  <a:srgbClr val="6B3C19"/>
                </a:solidFill>
              </a:rPr>
              <a:t>Bilingual-bicultural mediator</a:t>
            </a:r>
          </a:p>
          <a:p>
            <a:pPr lvl="1"/>
            <a:r>
              <a:rPr lang="en-US" dirty="0" smtClean="0">
                <a:solidFill>
                  <a:srgbClr val="6B3C19"/>
                </a:solidFill>
              </a:rPr>
              <a:t>Ally</a:t>
            </a:r>
          </a:p>
        </p:txBody>
      </p:sp>
      <p:pic>
        <p:nvPicPr>
          <p:cNvPr id="2" name="Picture 1"/>
          <p:cNvPicPr>
            <a:picLocks noChangeAspect="1"/>
          </p:cNvPicPr>
          <p:nvPr/>
        </p:nvPicPr>
        <p:blipFill>
          <a:blip r:embed="rId3"/>
          <a:stretch>
            <a:fillRect/>
          </a:stretch>
        </p:blipFill>
        <p:spPr>
          <a:xfrm>
            <a:off x="6300057" y="2068977"/>
            <a:ext cx="2363353" cy="3437604"/>
          </a:xfrm>
          <a:prstGeom prst="rect">
            <a:avLst/>
          </a:prstGeom>
        </p:spPr>
      </p:pic>
      <p:sp>
        <p:nvSpPr>
          <p:cNvPr id="7" name="Title 6"/>
          <p:cNvSpPr>
            <a:spLocks noGrp="1"/>
          </p:cNvSpPr>
          <p:nvPr>
            <p:ph type="title"/>
          </p:nvPr>
        </p:nvSpPr>
        <p:spPr/>
        <p:txBody>
          <a:bodyPr/>
          <a:lstStyle/>
          <a:p>
            <a:r>
              <a:rPr lang="en-US" dirty="0" smtClean="0"/>
              <a:t>Unit 3: Interpreter </a:t>
            </a:r>
            <a:r>
              <a:rPr lang="en-US" dirty="0"/>
              <a:t>Service Models &amp; Methods of Interpreting</a:t>
            </a:r>
          </a:p>
        </p:txBody>
      </p:sp>
    </p:spTree>
    <p:extLst>
      <p:ext uri="{BB962C8B-B14F-4D97-AF65-F5344CB8AC3E}">
        <p14:creationId xmlns:p14="http://schemas.microsoft.com/office/powerpoint/2010/main" val="11003976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3" y="1868715"/>
            <a:ext cx="4007928" cy="4347403"/>
          </a:xfrm>
        </p:spPr>
        <p:txBody>
          <a:bodyPr>
            <a:normAutofit lnSpcReduction="10000"/>
          </a:bodyPr>
          <a:lstStyle/>
          <a:p>
            <a:pPr marL="0" indent="0">
              <a:buNone/>
            </a:pPr>
            <a:r>
              <a:rPr lang="en-US" dirty="0" smtClean="0">
                <a:solidFill>
                  <a:srgbClr val="6B3C19"/>
                </a:solidFill>
              </a:rPr>
              <a:t>Which Methods Used Most by Deaf Interpreters?</a:t>
            </a:r>
          </a:p>
          <a:p>
            <a:pPr lvl="1"/>
            <a:r>
              <a:rPr lang="en-US" dirty="0" smtClean="0">
                <a:solidFill>
                  <a:srgbClr val="6B3C19"/>
                </a:solidFill>
              </a:rPr>
              <a:t>Simultaneous</a:t>
            </a:r>
            <a:endParaRPr lang="en-US" dirty="0">
              <a:solidFill>
                <a:srgbClr val="6B3C19"/>
              </a:solidFill>
            </a:endParaRPr>
          </a:p>
          <a:p>
            <a:pPr lvl="1"/>
            <a:r>
              <a:rPr lang="en-US" dirty="0" smtClean="0">
                <a:solidFill>
                  <a:srgbClr val="6B3C19"/>
                </a:solidFill>
              </a:rPr>
              <a:t>Consecutive</a:t>
            </a:r>
          </a:p>
          <a:p>
            <a:pPr marL="0" indent="0">
              <a:spcBef>
                <a:spcPts val="1272"/>
              </a:spcBef>
              <a:buNone/>
            </a:pPr>
            <a:r>
              <a:rPr lang="en-US" dirty="0" smtClean="0">
                <a:solidFill>
                  <a:srgbClr val="6B3C19"/>
                </a:solidFill>
              </a:rPr>
              <a:t>Application of Processes to Deaf Interpreters?</a:t>
            </a:r>
          </a:p>
          <a:p>
            <a:pPr lvl="1"/>
            <a:r>
              <a:rPr lang="en-US" dirty="0" smtClean="0">
                <a:solidFill>
                  <a:srgbClr val="6B3C19"/>
                </a:solidFill>
              </a:rPr>
              <a:t>Interpretation</a:t>
            </a:r>
          </a:p>
          <a:p>
            <a:pPr lvl="1"/>
            <a:r>
              <a:rPr lang="en-US" dirty="0" smtClean="0">
                <a:solidFill>
                  <a:srgbClr val="6B3C19"/>
                </a:solidFill>
              </a:rPr>
              <a:t>Transliteration</a:t>
            </a:r>
          </a:p>
          <a:p>
            <a:pPr lvl="1"/>
            <a:r>
              <a:rPr lang="en-US" dirty="0" smtClean="0">
                <a:solidFill>
                  <a:srgbClr val="6B3C19"/>
                </a:solidFill>
              </a:rPr>
              <a:t>Sight Translation</a:t>
            </a:r>
          </a:p>
          <a:p>
            <a:pPr lvl="1"/>
            <a:r>
              <a:rPr lang="en-US" dirty="0" smtClean="0">
                <a:solidFill>
                  <a:srgbClr val="6B3C19"/>
                </a:solidFill>
              </a:rPr>
              <a:t>Mirroring</a:t>
            </a:r>
            <a:endParaRPr lang="en-US" dirty="0">
              <a:solidFill>
                <a:srgbClr val="6B3C19"/>
              </a:solidFill>
            </a:endParaRPr>
          </a:p>
        </p:txBody>
      </p:sp>
      <p:sp>
        <p:nvSpPr>
          <p:cNvPr id="2" name="Title 1"/>
          <p:cNvSpPr>
            <a:spLocks noGrp="1"/>
          </p:cNvSpPr>
          <p:nvPr>
            <p:ph type="title"/>
          </p:nvPr>
        </p:nvSpPr>
        <p:spPr/>
        <p:txBody>
          <a:bodyPr/>
          <a:lstStyle/>
          <a:p>
            <a:r>
              <a:rPr lang="en-US" dirty="0" smtClean="0"/>
              <a:t>Unit 3: Interpreter </a:t>
            </a:r>
            <a:r>
              <a:rPr lang="en-US" dirty="0"/>
              <a:t>Service Models &amp; Methods of Interpreting</a:t>
            </a:r>
          </a:p>
        </p:txBody>
      </p:sp>
      <p:pic>
        <p:nvPicPr>
          <p:cNvPr id="3" name="Picture 2" descr="Diversity-Forestal-1-300dpi.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6227" y="2985322"/>
            <a:ext cx="3738669" cy="3037669"/>
          </a:xfrm>
          <a:prstGeom prst="rect">
            <a:avLst/>
          </a:prstGeom>
        </p:spPr>
      </p:pic>
    </p:spTree>
    <p:extLst>
      <p:ext uri="{BB962C8B-B14F-4D97-AF65-F5344CB8AC3E}">
        <p14:creationId xmlns:p14="http://schemas.microsoft.com/office/powerpoint/2010/main" val="14910010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6015" y="357162"/>
            <a:ext cx="6680059" cy="1348267"/>
          </a:xfrm>
        </p:spPr>
        <p:txBody>
          <a:bodyPr>
            <a:normAutofit/>
          </a:bodyPr>
          <a:lstStyle/>
          <a:p>
            <a:pPr>
              <a:lnSpc>
                <a:spcPct val="90000"/>
              </a:lnSpc>
            </a:pPr>
            <a:r>
              <a:rPr lang="en-US" dirty="0"/>
              <a:t>Unit 4: Language, Culture, Oppression &amp; the Deaf-World Community</a:t>
            </a:r>
          </a:p>
        </p:txBody>
      </p:sp>
      <p:sp>
        <p:nvSpPr>
          <p:cNvPr id="5" name="Content Placeholder 2"/>
          <p:cNvSpPr>
            <a:spLocks noGrp="1"/>
          </p:cNvSpPr>
          <p:nvPr>
            <p:ph idx="1"/>
          </p:nvPr>
        </p:nvSpPr>
        <p:spPr>
          <a:xfrm>
            <a:off x="454653" y="1868715"/>
            <a:ext cx="4454187" cy="4401456"/>
          </a:xfrm>
        </p:spPr>
        <p:txBody>
          <a:bodyPr>
            <a:normAutofit lnSpcReduction="10000"/>
          </a:bodyPr>
          <a:lstStyle/>
          <a:p>
            <a:pPr marL="0" indent="0">
              <a:buNone/>
            </a:pPr>
            <a:r>
              <a:rPr lang="en-US" dirty="0" smtClean="0"/>
              <a:t>Personal Experiences: Impact </a:t>
            </a:r>
            <a:r>
              <a:rPr lang="en-US" dirty="0" smtClean="0">
                <a:solidFill>
                  <a:srgbClr val="6B3C19"/>
                </a:solidFill>
              </a:rPr>
              <a:t>Deaf Interpreter Effectiveness &amp; Practice</a:t>
            </a:r>
          </a:p>
          <a:p>
            <a:pPr marL="798512" lvl="1"/>
            <a:r>
              <a:rPr lang="en-US" dirty="0" smtClean="0">
                <a:solidFill>
                  <a:srgbClr val="6B3C19"/>
                </a:solidFill>
              </a:rPr>
              <a:t>Discrimination</a:t>
            </a:r>
          </a:p>
          <a:p>
            <a:pPr marL="798512" lvl="1"/>
            <a:r>
              <a:rPr lang="en-US" dirty="0" smtClean="0">
                <a:solidFill>
                  <a:srgbClr val="6B3C19"/>
                </a:solidFill>
              </a:rPr>
              <a:t>Oppression</a:t>
            </a:r>
          </a:p>
          <a:p>
            <a:pPr marL="798512" lvl="1"/>
            <a:r>
              <a:rPr lang="en-US" dirty="0" smtClean="0">
                <a:solidFill>
                  <a:srgbClr val="6B3C19"/>
                </a:solidFill>
              </a:rPr>
              <a:t>Lack of access to communication</a:t>
            </a:r>
          </a:p>
          <a:p>
            <a:pPr marL="455612" lvl="1" indent="0">
              <a:spcBef>
                <a:spcPts val="1224"/>
              </a:spcBef>
              <a:buNone/>
            </a:pPr>
            <a:r>
              <a:rPr lang="en-US" dirty="0" smtClean="0">
                <a:solidFill>
                  <a:srgbClr val="6B3C19"/>
                </a:solidFill>
              </a:rPr>
              <a:t>How can Deaf interpreters mediate the potential pitfalls of identifying with consumers’ experiences?</a:t>
            </a:r>
            <a:endParaRPr lang="en-US" dirty="0">
              <a:solidFill>
                <a:srgbClr val="6B3C19"/>
              </a:solidFill>
            </a:endParaRPr>
          </a:p>
        </p:txBody>
      </p:sp>
      <p:pic>
        <p:nvPicPr>
          <p:cNvPr id="6" name="Picture 5"/>
          <p:cNvPicPr>
            <a:picLocks noChangeAspect="1"/>
          </p:cNvPicPr>
          <p:nvPr/>
        </p:nvPicPr>
        <p:blipFill>
          <a:blip r:embed="rId3">
            <a:duotone>
              <a:prstClr val="black"/>
              <a:srgbClr val="D9C3A5">
                <a:tint val="50000"/>
                <a:satMod val="180000"/>
              </a:srgbClr>
            </a:duotone>
          </a:blip>
          <a:stretch>
            <a:fillRect/>
          </a:stretch>
        </p:blipFill>
        <p:spPr>
          <a:xfrm>
            <a:off x="5243900" y="3069841"/>
            <a:ext cx="3419509" cy="2276111"/>
          </a:xfrm>
          <a:prstGeom prst="rect">
            <a:avLst/>
          </a:prstGeom>
          <a:ln>
            <a:noFill/>
          </a:ln>
        </p:spPr>
      </p:pic>
    </p:spTree>
    <p:extLst>
      <p:ext uri="{BB962C8B-B14F-4D97-AF65-F5344CB8AC3E}">
        <p14:creationId xmlns:p14="http://schemas.microsoft.com/office/powerpoint/2010/main" val="40045938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2" y="1868716"/>
            <a:ext cx="4625107" cy="4446566"/>
          </a:xfrm>
        </p:spPr>
        <p:txBody>
          <a:bodyPr/>
          <a:lstStyle/>
          <a:p>
            <a:pPr marL="0" indent="0">
              <a:buNone/>
            </a:pPr>
            <a:r>
              <a:rPr lang="en-US" dirty="0" smtClean="0">
                <a:solidFill>
                  <a:srgbClr val="6B3C19"/>
                </a:solidFill>
              </a:rPr>
              <a:t>Self-Analysis</a:t>
            </a:r>
          </a:p>
          <a:p>
            <a:pPr lvl="1"/>
            <a:r>
              <a:rPr lang="en-US" dirty="0" smtClean="0">
                <a:solidFill>
                  <a:srgbClr val="6B3C19"/>
                </a:solidFill>
              </a:rPr>
              <a:t>What does advocacy mean?</a:t>
            </a:r>
          </a:p>
          <a:p>
            <a:pPr lvl="1"/>
            <a:r>
              <a:rPr lang="en-US" dirty="0" smtClean="0">
                <a:solidFill>
                  <a:srgbClr val="6B3C19"/>
                </a:solidFill>
              </a:rPr>
              <a:t>Does the work of Deaf interpreters include advocacy?</a:t>
            </a:r>
          </a:p>
          <a:p>
            <a:pPr lvl="1"/>
            <a:r>
              <a:rPr lang="en-US" dirty="0" smtClean="0">
                <a:solidFill>
                  <a:srgbClr val="6B3C19"/>
                </a:solidFill>
              </a:rPr>
              <a:t>Do you want to be a Deaf interpreter or a Deaf advocate?</a:t>
            </a:r>
          </a:p>
          <a:p>
            <a:pPr lvl="1"/>
            <a:r>
              <a:rPr lang="en-US" dirty="0" smtClean="0">
                <a:solidFill>
                  <a:srgbClr val="6B3C19"/>
                </a:solidFill>
              </a:rPr>
              <a:t>How might your role/s affect your work as a Deaf interpreter?</a:t>
            </a:r>
          </a:p>
          <a:p>
            <a:pPr lvl="1"/>
            <a:endParaRPr lang="en-US" dirty="0">
              <a:solidFill>
                <a:srgbClr val="6B3C19"/>
              </a:solidFill>
            </a:endParaRPr>
          </a:p>
        </p:txBody>
      </p:sp>
      <p:pic>
        <p:nvPicPr>
          <p:cNvPr id="3" name="Picture 2"/>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5218930" y="2533488"/>
            <a:ext cx="3444479" cy="1333102"/>
          </a:xfrm>
          <a:prstGeom prst="rect">
            <a:avLst/>
          </a:prstGeom>
          <a:ln w="28575" cmpd="sng">
            <a:solidFill>
              <a:srgbClr val="008000"/>
            </a:solidFill>
          </a:ln>
        </p:spPr>
      </p:pic>
      <p:sp>
        <p:nvSpPr>
          <p:cNvPr id="8" name="Title 7"/>
          <p:cNvSpPr>
            <a:spLocks noGrp="1"/>
          </p:cNvSpPr>
          <p:nvPr>
            <p:ph type="title"/>
          </p:nvPr>
        </p:nvSpPr>
        <p:spPr/>
        <p:txBody>
          <a:bodyPr/>
          <a:lstStyle/>
          <a:p>
            <a:r>
              <a:rPr lang="en-US" dirty="0"/>
              <a:t>Unit </a:t>
            </a:r>
            <a:r>
              <a:rPr lang="en-US" dirty="0" smtClean="0"/>
              <a:t>5: Deaf Interpreter or Deaf Advocate?</a:t>
            </a:r>
            <a:endParaRPr lang="en-US" dirty="0"/>
          </a:p>
        </p:txBody>
      </p:sp>
    </p:spTree>
    <p:extLst>
      <p:ext uri="{BB962C8B-B14F-4D97-AF65-F5344CB8AC3E}">
        <p14:creationId xmlns:p14="http://schemas.microsoft.com/office/powerpoint/2010/main" val="5188606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6B3C19"/>
                </a:solidFill>
              </a:rPr>
              <a:t>Unit Titles &amp; Sequence</a:t>
            </a:r>
          </a:p>
          <a:p>
            <a:pPr lvl="1"/>
            <a:r>
              <a:rPr lang="en-US" dirty="0">
                <a:solidFill>
                  <a:srgbClr val="6B3C19"/>
                </a:solidFill>
              </a:rPr>
              <a:t>Historical Evolution of Deaf Interpreting</a:t>
            </a:r>
          </a:p>
          <a:p>
            <a:pPr lvl="1"/>
            <a:r>
              <a:rPr lang="en-US" dirty="0">
                <a:solidFill>
                  <a:srgbClr val="6B3C19"/>
                </a:solidFill>
              </a:rPr>
              <a:t>Foundational, Language, Cultural &amp; Communication Competencies</a:t>
            </a:r>
          </a:p>
          <a:p>
            <a:pPr lvl="1"/>
            <a:r>
              <a:rPr lang="en-US" dirty="0">
                <a:solidFill>
                  <a:srgbClr val="6B3C19"/>
                </a:solidFill>
              </a:rPr>
              <a:t>Interpreter Service Models &amp; Methods of Interpreting</a:t>
            </a:r>
          </a:p>
          <a:p>
            <a:pPr lvl="1"/>
            <a:r>
              <a:rPr lang="en-US" dirty="0">
                <a:solidFill>
                  <a:srgbClr val="6B3C19"/>
                </a:solidFill>
              </a:rPr>
              <a:t>Language, Culture, Oppression &amp; the Deaf-World Community</a:t>
            </a:r>
          </a:p>
          <a:p>
            <a:pPr lvl="1"/>
            <a:r>
              <a:rPr lang="en-US" dirty="0">
                <a:solidFill>
                  <a:srgbClr val="6B3C19"/>
                </a:solidFill>
              </a:rPr>
              <a:t>Deaf Interpreter or Deaf Advocate</a:t>
            </a:r>
            <a:r>
              <a:rPr lang="en-US" dirty="0" smtClean="0">
                <a:solidFill>
                  <a:srgbClr val="6B3C19"/>
                </a:solidFill>
              </a:rPr>
              <a:t>?</a:t>
            </a:r>
            <a:endParaRPr lang="en-US" dirty="0">
              <a:solidFill>
                <a:srgbClr val="6B3C19"/>
              </a:solidFill>
            </a:endParaRPr>
          </a:p>
        </p:txBody>
      </p:sp>
      <p:sp>
        <p:nvSpPr>
          <p:cNvPr id="3" name="Title 2"/>
          <p:cNvSpPr>
            <a:spLocks noGrp="1"/>
          </p:cNvSpPr>
          <p:nvPr>
            <p:ph type="title"/>
          </p:nvPr>
        </p:nvSpPr>
        <p:spPr/>
        <p:txBody>
          <a:bodyPr/>
          <a:lstStyle/>
          <a:p>
            <a:r>
              <a:rPr lang="en-US" dirty="0"/>
              <a:t>Module 1:  Deaf Interpreters–Past, Present &amp; Future</a:t>
            </a:r>
          </a:p>
        </p:txBody>
      </p:sp>
    </p:spTree>
    <p:extLst>
      <p:ext uri="{BB962C8B-B14F-4D97-AF65-F5344CB8AC3E}">
        <p14:creationId xmlns:p14="http://schemas.microsoft.com/office/powerpoint/2010/main" val="2339478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652" y="1791369"/>
            <a:ext cx="5146997" cy="4449236"/>
          </a:xfrm>
        </p:spPr>
        <p:txBody>
          <a:bodyPr/>
          <a:lstStyle/>
          <a:p>
            <a:pPr marL="0" indent="0">
              <a:buNone/>
            </a:pPr>
            <a:r>
              <a:rPr lang="en-US" dirty="0">
                <a:solidFill>
                  <a:srgbClr val="6B3C19"/>
                </a:solidFill>
              </a:rPr>
              <a:t>Key </a:t>
            </a:r>
            <a:r>
              <a:rPr lang="en-US" dirty="0" smtClean="0">
                <a:solidFill>
                  <a:srgbClr val="6B3C19"/>
                </a:solidFill>
              </a:rPr>
              <a:t>Questions</a:t>
            </a:r>
            <a:endParaRPr lang="en-US" dirty="0">
              <a:solidFill>
                <a:srgbClr val="6B3C19"/>
              </a:solidFill>
            </a:endParaRPr>
          </a:p>
          <a:p>
            <a:pPr lvl="1"/>
            <a:r>
              <a:rPr lang="en-US" dirty="0">
                <a:solidFill>
                  <a:srgbClr val="6B3C19"/>
                </a:solidFill>
              </a:rPr>
              <a:t>What knowledge and skills are required?</a:t>
            </a:r>
          </a:p>
          <a:p>
            <a:pPr lvl="1"/>
            <a:r>
              <a:rPr lang="en-US" dirty="0">
                <a:solidFill>
                  <a:srgbClr val="6B3C19"/>
                </a:solidFill>
              </a:rPr>
              <a:t>Why do we need a specialized curriculum in addition to </a:t>
            </a:r>
            <a:r>
              <a:rPr lang="en-US" dirty="0" smtClean="0">
                <a:solidFill>
                  <a:srgbClr val="6B3C19"/>
                </a:solidFill>
              </a:rPr>
              <a:t>generic </a:t>
            </a:r>
            <a:r>
              <a:rPr lang="en-US" dirty="0">
                <a:solidFill>
                  <a:srgbClr val="6B3C19"/>
                </a:solidFill>
              </a:rPr>
              <a:t>curricula offered in </a:t>
            </a:r>
            <a:r>
              <a:rPr lang="en-US" dirty="0" smtClean="0">
                <a:solidFill>
                  <a:srgbClr val="6B3C19"/>
                </a:solidFill>
              </a:rPr>
              <a:t>ITPs?</a:t>
            </a:r>
            <a:endParaRPr lang="en-US" dirty="0">
              <a:solidFill>
                <a:srgbClr val="6B3C19"/>
              </a:solidFill>
            </a:endParaRPr>
          </a:p>
          <a:p>
            <a:pPr lvl="1"/>
            <a:r>
              <a:rPr lang="en-US" dirty="0" smtClean="0">
                <a:solidFill>
                  <a:srgbClr val="6B3C19"/>
                </a:solidFill>
              </a:rPr>
              <a:t>In what </a:t>
            </a:r>
            <a:r>
              <a:rPr lang="en-US" dirty="0">
                <a:solidFill>
                  <a:srgbClr val="6B3C19"/>
                </a:solidFill>
              </a:rPr>
              <a:t>situations are </a:t>
            </a:r>
            <a:r>
              <a:rPr lang="en-US" dirty="0" smtClean="0">
                <a:solidFill>
                  <a:srgbClr val="6B3C19"/>
                </a:solidFill>
              </a:rPr>
              <a:t>Deaf interpreters </a:t>
            </a:r>
            <a:r>
              <a:rPr lang="en-US" dirty="0">
                <a:solidFill>
                  <a:srgbClr val="6B3C19"/>
                </a:solidFill>
              </a:rPr>
              <a:t>needed and </a:t>
            </a:r>
            <a:r>
              <a:rPr lang="en-US" dirty="0" smtClean="0">
                <a:solidFill>
                  <a:srgbClr val="6B3C19"/>
                </a:solidFill>
              </a:rPr>
              <a:t>beneficial</a:t>
            </a:r>
            <a:r>
              <a:rPr lang="en-US" dirty="0">
                <a:solidFill>
                  <a:srgbClr val="6B3C19"/>
                </a:solidFill>
              </a:rPr>
              <a:t>?</a:t>
            </a:r>
          </a:p>
          <a:p>
            <a:pPr lvl="1"/>
            <a:r>
              <a:rPr lang="en-US" dirty="0">
                <a:solidFill>
                  <a:srgbClr val="6B3C19"/>
                </a:solidFill>
              </a:rPr>
              <a:t>How can we improve </a:t>
            </a:r>
            <a:r>
              <a:rPr lang="en-US" dirty="0" smtClean="0">
                <a:solidFill>
                  <a:srgbClr val="6B3C19"/>
                </a:solidFill>
              </a:rPr>
              <a:t>others’ perspectives of Deaf interpreters?</a:t>
            </a:r>
            <a:endParaRPr lang="en-US" dirty="0">
              <a:solidFill>
                <a:srgbClr val="6B3C19"/>
              </a:solidFill>
            </a:endParaRPr>
          </a:p>
        </p:txBody>
      </p:sp>
      <p:pic>
        <p:nvPicPr>
          <p:cNvPr id="5" name="Picture 4"/>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01652" y="2126376"/>
            <a:ext cx="3078921" cy="1681564"/>
          </a:xfrm>
          <a:prstGeom prst="rect">
            <a:avLst/>
          </a:prstGeom>
          <a:ln>
            <a:solidFill>
              <a:srgbClr val="6B3C19">
                <a:alpha val="89000"/>
              </a:srgbClr>
            </a:solidFill>
          </a:ln>
        </p:spPr>
      </p:pic>
      <p:sp>
        <p:nvSpPr>
          <p:cNvPr id="7" name="Title 6"/>
          <p:cNvSpPr>
            <a:spLocks noGrp="1"/>
          </p:cNvSpPr>
          <p:nvPr>
            <p:ph type="title"/>
          </p:nvPr>
        </p:nvSpPr>
        <p:spPr/>
        <p:txBody>
          <a:bodyPr/>
          <a:lstStyle/>
          <a:p>
            <a:r>
              <a:rPr lang="en-US" dirty="0" smtClean="0"/>
              <a:t>Unit 1: Historical </a:t>
            </a:r>
            <a:r>
              <a:rPr lang="en-US" dirty="0"/>
              <a:t>Evolution of Deaf Interpreting</a:t>
            </a:r>
          </a:p>
        </p:txBody>
      </p:sp>
    </p:spTree>
    <p:extLst>
      <p:ext uri="{BB962C8B-B14F-4D97-AF65-F5344CB8AC3E}">
        <p14:creationId xmlns:p14="http://schemas.microsoft.com/office/powerpoint/2010/main" val="17772271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654" y="1791369"/>
            <a:ext cx="4231057" cy="4449236"/>
          </a:xfrm>
        </p:spPr>
        <p:txBody>
          <a:bodyPr/>
          <a:lstStyle/>
          <a:p>
            <a:pPr marL="0" indent="0">
              <a:buNone/>
            </a:pPr>
            <a:r>
              <a:rPr lang="en-US" dirty="0" smtClean="0">
                <a:solidFill>
                  <a:srgbClr val="6B3C19"/>
                </a:solidFill>
              </a:rPr>
              <a:t>Origins </a:t>
            </a:r>
            <a:r>
              <a:rPr lang="en-US" dirty="0">
                <a:solidFill>
                  <a:srgbClr val="6B3C19"/>
                </a:solidFill>
              </a:rPr>
              <a:t>of Deaf Interpreting </a:t>
            </a:r>
          </a:p>
          <a:p>
            <a:pPr lvl="1"/>
            <a:r>
              <a:rPr lang="en-US" dirty="0">
                <a:solidFill>
                  <a:srgbClr val="6B3C19"/>
                </a:solidFill>
              </a:rPr>
              <a:t>When did Deaf people begin to function as interpreters?</a:t>
            </a:r>
          </a:p>
          <a:p>
            <a:pPr lvl="1"/>
            <a:r>
              <a:rPr lang="en-US" dirty="0">
                <a:solidFill>
                  <a:srgbClr val="6B3C19"/>
                </a:solidFill>
              </a:rPr>
              <a:t>What were early </a:t>
            </a:r>
            <a:r>
              <a:rPr lang="en-US" dirty="0" smtClean="0">
                <a:solidFill>
                  <a:srgbClr val="6B3C19"/>
                </a:solidFill>
              </a:rPr>
              <a:t>Deaf interpreter </a:t>
            </a:r>
            <a:r>
              <a:rPr lang="en-US" dirty="0">
                <a:solidFill>
                  <a:srgbClr val="6B3C19"/>
                </a:solidFill>
              </a:rPr>
              <a:t>roles &amp; functions?</a:t>
            </a:r>
          </a:p>
          <a:p>
            <a:pPr lvl="1"/>
            <a:r>
              <a:rPr lang="en-US" dirty="0">
                <a:solidFill>
                  <a:srgbClr val="6B3C19"/>
                </a:solidFill>
              </a:rPr>
              <a:t>Research: Historical milestones</a:t>
            </a:r>
          </a:p>
        </p:txBody>
      </p:sp>
      <p:sp>
        <p:nvSpPr>
          <p:cNvPr id="5" name="Title 4"/>
          <p:cNvSpPr>
            <a:spLocks noGrp="1"/>
          </p:cNvSpPr>
          <p:nvPr>
            <p:ph type="title"/>
          </p:nvPr>
        </p:nvSpPr>
        <p:spPr/>
        <p:txBody>
          <a:bodyPr/>
          <a:lstStyle/>
          <a:p>
            <a:r>
              <a:rPr lang="en-US" dirty="0" smtClean="0"/>
              <a:t>Unit 1: Historical </a:t>
            </a:r>
            <a:r>
              <a:rPr lang="en-US" dirty="0"/>
              <a:t>Evolution of Deaf Interpreting</a:t>
            </a:r>
          </a:p>
        </p:txBody>
      </p:sp>
      <p:pic>
        <p:nvPicPr>
          <p:cNvPr id="4" name="Picture 3"/>
          <p:cNvPicPr>
            <a:picLocks noChangeAspect="1"/>
          </p:cNvPicPr>
          <p:nvPr/>
        </p:nvPicPr>
        <p:blipFill>
          <a:blip r:embed="rId2"/>
          <a:stretch>
            <a:fillRect/>
          </a:stretch>
        </p:blipFill>
        <p:spPr>
          <a:xfrm>
            <a:off x="4934429" y="2420500"/>
            <a:ext cx="3711817" cy="3395918"/>
          </a:xfrm>
          <a:prstGeom prst="rect">
            <a:avLst/>
          </a:prstGeom>
        </p:spPr>
      </p:pic>
    </p:spTree>
    <p:extLst>
      <p:ext uri="{BB962C8B-B14F-4D97-AF65-F5344CB8AC3E}">
        <p14:creationId xmlns:p14="http://schemas.microsoft.com/office/powerpoint/2010/main" val="6358378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386" y="1791368"/>
            <a:ext cx="8500796" cy="4888333"/>
          </a:xfrm>
        </p:spPr>
        <p:txBody>
          <a:bodyPr>
            <a:normAutofit/>
          </a:bodyPr>
          <a:lstStyle/>
          <a:p>
            <a:pPr marL="0" indent="0">
              <a:buNone/>
            </a:pPr>
            <a:r>
              <a:rPr lang="en-US" dirty="0" smtClean="0">
                <a:solidFill>
                  <a:srgbClr val="6B3C19"/>
                </a:solidFill>
              </a:rPr>
              <a:t>Deaf Interpreters: A Brief History</a:t>
            </a:r>
          </a:p>
          <a:p>
            <a:pPr lvl="1">
              <a:spcBef>
                <a:spcPts val="576"/>
              </a:spcBef>
            </a:pPr>
            <a:r>
              <a:rPr lang="en-US" sz="2200" dirty="0" smtClean="0">
                <a:solidFill>
                  <a:srgbClr val="6B3C19"/>
                </a:solidFill>
              </a:rPr>
              <a:t>In </a:t>
            </a:r>
            <a:r>
              <a:rPr lang="en-US" sz="2200" dirty="0">
                <a:solidFill>
                  <a:srgbClr val="6B3C19"/>
                </a:solidFill>
              </a:rPr>
              <a:t>colonial New England, Matthew Pratt, a Deaf person, interpreted for Sarah Pratt, his wife, during her 1683 Puritan conversion by translating her signs to written text for Puritan elders and translating the elders’ written text to signs for Sarah (Carty, Macready &amp; Sayers, 2009</a:t>
            </a:r>
            <a:r>
              <a:rPr lang="en-US" sz="2200" dirty="0" smtClean="0">
                <a:solidFill>
                  <a:srgbClr val="6B3C19"/>
                </a:solidFill>
              </a:rPr>
              <a:t>)</a:t>
            </a:r>
          </a:p>
          <a:p>
            <a:pPr lvl="1">
              <a:spcBef>
                <a:spcPts val="576"/>
              </a:spcBef>
            </a:pPr>
            <a:r>
              <a:rPr lang="en-US" sz="2200" dirty="0" err="1"/>
              <a:t>Forestal</a:t>
            </a:r>
            <a:r>
              <a:rPr lang="en-US" sz="2200" dirty="0"/>
              <a:t> (2011):  Traditionally, Deaf people have undertaken a variety of translation and interpreting roles within the Deaf community (Bauman, 2008; Stone, 2007); only recently they have been recognized as Deaf Interpreters within the interpreting profession, as they are “brought in” to work with hearing interpreters to provide optimal information access to Deaf individuals (</a:t>
            </a:r>
            <a:r>
              <a:rPr lang="en-US" sz="2200" dirty="0" err="1"/>
              <a:t>Langholtz</a:t>
            </a:r>
            <a:r>
              <a:rPr lang="en-US" sz="2200" dirty="0"/>
              <a:t>, 2004</a:t>
            </a:r>
            <a:r>
              <a:rPr lang="en-US" sz="2200" dirty="0" smtClean="0"/>
              <a:t>)</a:t>
            </a:r>
            <a:endParaRPr lang="en-US" sz="2200" dirty="0"/>
          </a:p>
        </p:txBody>
      </p:sp>
      <p:sp>
        <p:nvSpPr>
          <p:cNvPr id="3" name="Title 2"/>
          <p:cNvSpPr>
            <a:spLocks noGrp="1"/>
          </p:cNvSpPr>
          <p:nvPr>
            <p:ph type="title"/>
          </p:nvPr>
        </p:nvSpPr>
        <p:spPr/>
        <p:txBody>
          <a:bodyPr/>
          <a:lstStyle/>
          <a:p>
            <a:r>
              <a:rPr lang="en-US" dirty="0" smtClean="0"/>
              <a:t>Unit 1: </a:t>
            </a:r>
            <a:r>
              <a:rPr lang="en-US" dirty="0"/>
              <a:t>Historical Evolution of Deaf Interpreting</a:t>
            </a:r>
          </a:p>
        </p:txBody>
      </p:sp>
    </p:spTree>
    <p:extLst>
      <p:ext uri="{BB962C8B-B14F-4D97-AF65-F5344CB8AC3E}">
        <p14:creationId xmlns:p14="http://schemas.microsoft.com/office/powerpoint/2010/main" val="175375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68" y="1853831"/>
            <a:ext cx="8538421" cy="5004169"/>
          </a:xfrm>
        </p:spPr>
        <p:txBody>
          <a:bodyPr>
            <a:normAutofit/>
          </a:bodyPr>
          <a:lstStyle/>
          <a:p>
            <a:pPr marL="50800" lvl="1" indent="0">
              <a:buNone/>
            </a:pPr>
            <a:r>
              <a:rPr lang="en-US" sz="2800" dirty="0" smtClean="0">
                <a:solidFill>
                  <a:srgbClr val="6B3C19"/>
                </a:solidFill>
              </a:rPr>
              <a:t>Deaf Interpreters: A Brief History</a:t>
            </a:r>
          </a:p>
          <a:p>
            <a:pPr lvl="1">
              <a:spcBef>
                <a:spcPts val="576"/>
              </a:spcBef>
            </a:pPr>
            <a:r>
              <a:rPr lang="en-US" sz="2200" dirty="0" smtClean="0">
                <a:solidFill>
                  <a:srgbClr val="6B3C19"/>
                </a:solidFill>
              </a:rPr>
              <a:t>Deaf </a:t>
            </a:r>
            <a:r>
              <a:rPr lang="en-US" sz="2200" dirty="0">
                <a:solidFill>
                  <a:srgbClr val="6B3C19"/>
                </a:solidFill>
              </a:rPr>
              <a:t>Interpreters now practice in myriad settings, such as courts, hospitals, work-related sites, training programs, conferences, theatres, and classrooms </a:t>
            </a:r>
            <a:r>
              <a:rPr lang="en-US" sz="2200" dirty="0" smtClean="0">
                <a:solidFill>
                  <a:srgbClr val="6B3C19"/>
                </a:solidFill>
              </a:rPr>
              <a:t>across </a:t>
            </a:r>
            <a:r>
              <a:rPr lang="en-US" sz="2200" dirty="0">
                <a:solidFill>
                  <a:srgbClr val="6B3C19"/>
                </a:solidFill>
              </a:rPr>
              <a:t>the country, primarily in major cities. They work as translators from spoken or written English into ASL, international sign language, or in a gestural </a:t>
            </a:r>
            <a:r>
              <a:rPr lang="en-US" sz="2200" dirty="0" smtClean="0">
                <a:solidFill>
                  <a:srgbClr val="6B3C19"/>
                </a:solidFill>
              </a:rPr>
              <a:t>form. They are </a:t>
            </a:r>
            <a:r>
              <a:rPr lang="en-US" sz="2200" dirty="0">
                <a:solidFill>
                  <a:srgbClr val="6B3C19"/>
                </a:solidFill>
              </a:rPr>
              <a:t>now </a:t>
            </a:r>
            <a:r>
              <a:rPr lang="en-US" sz="2200" dirty="0" smtClean="0">
                <a:solidFill>
                  <a:srgbClr val="6B3C19"/>
                </a:solidFill>
              </a:rPr>
              <a:t>everywhere </a:t>
            </a:r>
            <a:r>
              <a:rPr lang="en-US" sz="2200" dirty="0">
                <a:solidFill>
                  <a:srgbClr val="6B3C19"/>
                </a:solidFill>
              </a:rPr>
              <a:t>in the field </a:t>
            </a:r>
            <a:r>
              <a:rPr lang="en-US" sz="2200" dirty="0" smtClean="0">
                <a:solidFill>
                  <a:srgbClr val="6B3C19"/>
                </a:solidFill>
              </a:rPr>
              <a:t>of </a:t>
            </a:r>
            <a:r>
              <a:rPr lang="en-US" sz="2200" dirty="0">
                <a:solidFill>
                  <a:srgbClr val="6B3C19"/>
                </a:solidFill>
              </a:rPr>
              <a:t>interpreting with Deaf people and where ASL-English interpreting </a:t>
            </a:r>
            <a:r>
              <a:rPr lang="en-US" sz="2200" dirty="0" smtClean="0">
                <a:solidFill>
                  <a:srgbClr val="6B3C19"/>
                </a:solidFill>
              </a:rPr>
              <a:t>occurs </a:t>
            </a:r>
            <a:r>
              <a:rPr lang="en-US" sz="2200" dirty="0">
                <a:solidFill>
                  <a:srgbClr val="6B3C19"/>
                </a:solidFill>
              </a:rPr>
              <a:t>(</a:t>
            </a:r>
            <a:r>
              <a:rPr lang="en-US" sz="2200" dirty="0" err="1">
                <a:solidFill>
                  <a:srgbClr val="6B3C19"/>
                </a:solidFill>
              </a:rPr>
              <a:t>Forestal</a:t>
            </a:r>
            <a:r>
              <a:rPr lang="en-US" sz="2200" dirty="0">
                <a:solidFill>
                  <a:srgbClr val="6B3C19"/>
                </a:solidFill>
              </a:rPr>
              <a:t>, </a:t>
            </a:r>
            <a:r>
              <a:rPr lang="en-US" sz="2200" dirty="0" smtClean="0">
                <a:solidFill>
                  <a:srgbClr val="6B3C19"/>
                </a:solidFill>
              </a:rPr>
              <a:t>2005)</a:t>
            </a:r>
          </a:p>
          <a:p>
            <a:pPr lvl="1">
              <a:spcBef>
                <a:spcPts val="576"/>
              </a:spcBef>
            </a:pPr>
            <a:r>
              <a:rPr lang="en-US" sz="2200" dirty="0" smtClean="0">
                <a:solidFill>
                  <a:srgbClr val="6B3C19"/>
                </a:solidFill>
              </a:rPr>
              <a:t>Deaf </a:t>
            </a:r>
            <a:r>
              <a:rPr lang="en-US" sz="2200" dirty="0">
                <a:solidFill>
                  <a:srgbClr val="6B3C19"/>
                </a:solidFill>
              </a:rPr>
              <a:t>interpreting has been around for centuries. Deaf people have been interpreting for each other and others since the first oldest known mention of sign language in 427-347 </a:t>
            </a:r>
            <a:r>
              <a:rPr lang="en-US" sz="2200" dirty="0" smtClean="0">
                <a:solidFill>
                  <a:srgbClr val="6B3C19"/>
                </a:solidFill>
              </a:rPr>
              <a:t>BC (Per Eriksson, </a:t>
            </a:r>
            <a:r>
              <a:rPr lang="en-US" sz="2200" i="1" dirty="0" smtClean="0">
                <a:solidFill>
                  <a:srgbClr val="6B3C19"/>
                </a:solidFill>
              </a:rPr>
              <a:t>The </a:t>
            </a:r>
            <a:r>
              <a:rPr lang="en-US" sz="2200" i="1" dirty="0">
                <a:solidFill>
                  <a:srgbClr val="6B3C19"/>
                </a:solidFill>
              </a:rPr>
              <a:t>History of Deaf </a:t>
            </a:r>
            <a:r>
              <a:rPr lang="en-US" sz="2200" i="1" dirty="0" smtClean="0">
                <a:solidFill>
                  <a:srgbClr val="6B3C19"/>
                </a:solidFill>
              </a:rPr>
              <a:t>People</a:t>
            </a:r>
            <a:r>
              <a:rPr lang="en-US" sz="2200" dirty="0" smtClean="0">
                <a:solidFill>
                  <a:srgbClr val="6B3C19"/>
                </a:solidFill>
              </a:rPr>
              <a:t>)</a:t>
            </a:r>
            <a:endParaRPr lang="en-US" sz="2200" dirty="0">
              <a:solidFill>
                <a:srgbClr val="6B3C19"/>
              </a:solidFill>
            </a:endParaRPr>
          </a:p>
          <a:p>
            <a:pPr lvl="1"/>
            <a:endParaRPr lang="en-US" dirty="0" smtClean="0">
              <a:solidFill>
                <a:srgbClr val="6B3C19"/>
              </a:solidFill>
            </a:endParaRPr>
          </a:p>
        </p:txBody>
      </p:sp>
      <p:sp>
        <p:nvSpPr>
          <p:cNvPr id="3" name="Title 2"/>
          <p:cNvSpPr>
            <a:spLocks noGrp="1"/>
          </p:cNvSpPr>
          <p:nvPr>
            <p:ph type="title"/>
          </p:nvPr>
        </p:nvSpPr>
        <p:spPr/>
        <p:txBody>
          <a:bodyPr/>
          <a:lstStyle/>
          <a:p>
            <a:r>
              <a:rPr lang="en-US" dirty="0"/>
              <a:t>Unit 1: Historical Evolution of Deaf Interpreting</a:t>
            </a:r>
          </a:p>
        </p:txBody>
      </p:sp>
    </p:spTree>
    <p:extLst>
      <p:ext uri="{BB962C8B-B14F-4D97-AF65-F5344CB8AC3E}">
        <p14:creationId xmlns:p14="http://schemas.microsoft.com/office/powerpoint/2010/main" val="17170133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018" y="1896970"/>
            <a:ext cx="5606151" cy="4254137"/>
          </a:xfrm>
        </p:spPr>
        <p:txBody>
          <a:bodyPr>
            <a:normAutofit lnSpcReduction="10000"/>
          </a:bodyPr>
          <a:lstStyle/>
          <a:p>
            <a:pPr marL="0" indent="0">
              <a:buNone/>
            </a:pPr>
            <a:r>
              <a:rPr lang="en-US" dirty="0" smtClean="0">
                <a:solidFill>
                  <a:srgbClr val="6B3C19"/>
                </a:solidFill>
              </a:rPr>
              <a:t>RID Reverse </a:t>
            </a:r>
            <a:r>
              <a:rPr lang="en-US" dirty="0">
                <a:solidFill>
                  <a:srgbClr val="6B3C19"/>
                </a:solidFill>
              </a:rPr>
              <a:t>Skills Certificate</a:t>
            </a:r>
          </a:p>
          <a:p>
            <a:pPr lvl="1"/>
            <a:r>
              <a:rPr lang="en-US" dirty="0" smtClean="0">
                <a:solidFill>
                  <a:srgbClr val="6B3C19"/>
                </a:solidFill>
              </a:rPr>
              <a:t>During what years was the </a:t>
            </a:r>
            <a:r>
              <a:rPr lang="en-US" dirty="0">
                <a:solidFill>
                  <a:srgbClr val="6B3C19"/>
                </a:solidFill>
              </a:rPr>
              <a:t>RSC </a:t>
            </a:r>
            <a:r>
              <a:rPr lang="en-US" dirty="0" smtClean="0">
                <a:solidFill>
                  <a:srgbClr val="6B3C19"/>
                </a:solidFill>
              </a:rPr>
              <a:t>offered?</a:t>
            </a:r>
            <a:endParaRPr lang="en-US" dirty="0">
              <a:solidFill>
                <a:srgbClr val="6B3C19"/>
              </a:solidFill>
            </a:endParaRPr>
          </a:p>
          <a:p>
            <a:pPr lvl="1"/>
            <a:r>
              <a:rPr lang="en-US" dirty="0" smtClean="0">
                <a:solidFill>
                  <a:srgbClr val="6B3C19"/>
                </a:solidFill>
              </a:rPr>
              <a:t>Describe typical RSC </a:t>
            </a:r>
            <a:r>
              <a:rPr lang="en-US" dirty="0">
                <a:solidFill>
                  <a:srgbClr val="6B3C19"/>
                </a:solidFill>
              </a:rPr>
              <a:t>roles &amp; work settings</a:t>
            </a:r>
          </a:p>
          <a:p>
            <a:pPr lvl="1"/>
            <a:r>
              <a:rPr lang="en-US" dirty="0" smtClean="0">
                <a:solidFill>
                  <a:srgbClr val="6B3C19"/>
                </a:solidFill>
              </a:rPr>
              <a:t>How did RSC holders benefit consumers?</a:t>
            </a:r>
            <a:endParaRPr lang="en-US" dirty="0">
              <a:solidFill>
                <a:srgbClr val="6B3C19"/>
              </a:solidFill>
            </a:endParaRPr>
          </a:p>
          <a:p>
            <a:pPr lvl="1"/>
            <a:r>
              <a:rPr lang="en-US" dirty="0" smtClean="0">
                <a:solidFill>
                  <a:srgbClr val="6B3C19"/>
                </a:solidFill>
              </a:rPr>
              <a:t>What led to RSC suspension?</a:t>
            </a:r>
          </a:p>
          <a:p>
            <a:pPr lvl="1"/>
            <a:r>
              <a:rPr lang="en-US" dirty="0" smtClean="0">
                <a:solidFill>
                  <a:srgbClr val="6B3C19"/>
                </a:solidFill>
              </a:rPr>
              <a:t>What </a:t>
            </a:r>
            <a:r>
              <a:rPr lang="en-US" dirty="0">
                <a:solidFill>
                  <a:srgbClr val="6B3C19"/>
                </a:solidFill>
              </a:rPr>
              <a:t>i</a:t>
            </a:r>
            <a:r>
              <a:rPr lang="en-US" dirty="0" smtClean="0">
                <a:solidFill>
                  <a:srgbClr val="6B3C19"/>
                </a:solidFill>
              </a:rPr>
              <a:t>s the Deaf Caucus?</a:t>
            </a:r>
          </a:p>
          <a:p>
            <a:pPr lvl="1"/>
            <a:r>
              <a:rPr lang="en-US" dirty="0" smtClean="0">
                <a:solidFill>
                  <a:srgbClr val="6B3C19"/>
                </a:solidFill>
              </a:rPr>
              <a:t>What is relay interpreting called today?</a:t>
            </a:r>
            <a:endParaRPr lang="en-US" dirty="0">
              <a:solidFill>
                <a:srgbClr val="6B3C19"/>
              </a:solidFill>
            </a:endParaRPr>
          </a:p>
        </p:txBody>
      </p:sp>
      <p:pic>
        <p:nvPicPr>
          <p:cNvPr id="2" name="Picture 1"/>
          <p:cNvPicPr>
            <a:picLocks noChangeAspect="1"/>
          </p:cNvPicPr>
          <p:nvPr/>
        </p:nvPicPr>
        <p:blipFill>
          <a:blip r:embed="rId3">
            <a:clrChange>
              <a:clrFrom>
                <a:srgbClr val="A5ACAB"/>
              </a:clrFrom>
              <a:clrTo>
                <a:srgbClr val="A5ACAB">
                  <a:alpha val="0"/>
                </a:srgbClr>
              </a:clrTo>
            </a:clrChange>
            <a:alphaModFix/>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597089" y="3853695"/>
            <a:ext cx="3255123" cy="2139542"/>
          </a:xfrm>
          <a:prstGeom prst="rect">
            <a:avLst/>
          </a:prstGeom>
          <a:ln>
            <a:solidFill>
              <a:schemeClr val="accent2">
                <a:lumMod val="75000"/>
              </a:schemeClr>
            </a:solidFill>
          </a:ln>
        </p:spPr>
      </p:pic>
      <p:sp>
        <p:nvSpPr>
          <p:cNvPr id="4" name="Title 3"/>
          <p:cNvSpPr>
            <a:spLocks noGrp="1"/>
          </p:cNvSpPr>
          <p:nvPr>
            <p:ph type="title"/>
          </p:nvPr>
        </p:nvSpPr>
        <p:spPr/>
        <p:txBody>
          <a:bodyPr/>
          <a:lstStyle/>
          <a:p>
            <a:r>
              <a:rPr lang="en-US" dirty="0"/>
              <a:t>Unit 1: Historical Evolution of Deaf Interpreting</a:t>
            </a:r>
          </a:p>
        </p:txBody>
      </p:sp>
    </p:spTree>
    <p:extLst>
      <p:ext uri="{BB962C8B-B14F-4D97-AF65-F5344CB8AC3E}">
        <p14:creationId xmlns:p14="http://schemas.microsoft.com/office/powerpoint/2010/main" val="2300944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88114" y="1676028"/>
            <a:ext cx="8232149" cy="4623502"/>
          </a:xfrm>
        </p:spPr>
        <p:txBody>
          <a:bodyPr>
            <a:normAutofit fontScale="25000" lnSpcReduction="20000"/>
          </a:bodyPr>
          <a:lstStyle/>
          <a:p>
            <a:pPr marL="0" indent="0">
              <a:spcBef>
                <a:spcPts val="672"/>
              </a:spcBef>
              <a:buNone/>
            </a:pPr>
            <a:r>
              <a:rPr lang="en-US" sz="11200" dirty="0">
                <a:solidFill>
                  <a:srgbClr val="6B3C19"/>
                </a:solidFill>
              </a:rPr>
              <a:t>Interpreter Certification: Brief </a:t>
            </a:r>
            <a:r>
              <a:rPr lang="en-US" sz="11200" dirty="0" smtClean="0">
                <a:solidFill>
                  <a:srgbClr val="6B3C19"/>
                </a:solidFill>
              </a:rPr>
              <a:t>History</a:t>
            </a:r>
          </a:p>
          <a:p>
            <a:pPr lvl="1">
              <a:lnSpc>
                <a:spcPct val="120000"/>
              </a:lnSpc>
              <a:spcBef>
                <a:spcPts val="576"/>
              </a:spcBef>
            </a:pPr>
            <a:r>
              <a:rPr lang="en-US" sz="8800" dirty="0" smtClean="0">
                <a:solidFill>
                  <a:srgbClr val="6B3C19"/>
                </a:solidFill>
              </a:rPr>
              <a:t>RID has since 1964 offered national testing &amp; certification for sign language interpreters. From 1972 to 1988, RID offered the Reverse Skills Certificate (RSC); since then they have offered Certified Deaf Interpreter (CDI) testing and certification.</a:t>
            </a:r>
          </a:p>
          <a:p>
            <a:pPr lvl="1">
              <a:lnSpc>
                <a:spcPct val="120000"/>
              </a:lnSpc>
              <a:spcBef>
                <a:spcPts val="576"/>
              </a:spcBef>
            </a:pPr>
            <a:r>
              <a:rPr lang="en-US" sz="8800" dirty="0" smtClean="0">
                <a:solidFill>
                  <a:srgbClr val="6B3C19"/>
                </a:solidFill>
              </a:rPr>
              <a:t>During the late 1980s to the mid-2000s, the NAD offered national testing and certification for sign language interpreters. In 1993, RID and NAD formed a task force; they later agreed to develop a new joint test and certification system for interpreters. </a:t>
            </a:r>
          </a:p>
          <a:p>
            <a:pPr lvl="1">
              <a:lnSpc>
                <a:spcPct val="120000"/>
              </a:lnSpc>
              <a:spcBef>
                <a:spcPts val="576"/>
              </a:spcBef>
            </a:pPr>
            <a:r>
              <a:rPr lang="en-US" sz="8800" dirty="0" smtClean="0">
                <a:solidFill>
                  <a:srgbClr val="6B3C19"/>
                </a:solidFill>
              </a:rPr>
              <a:t>In 2005, the NAD-RID National Interpreter Certification (NIC) test </a:t>
            </a:r>
            <a:r>
              <a:rPr lang="en-US" sz="8800" dirty="0" smtClean="0"/>
              <a:t>was released, followed by the </a:t>
            </a:r>
            <a:r>
              <a:rPr lang="en-US" sz="8800" dirty="0" smtClean="0">
                <a:solidFill>
                  <a:srgbClr val="6B3C19"/>
                </a:solidFill>
              </a:rPr>
              <a:t>NAD-RID Code of Professional Conduct (CPC)</a:t>
            </a:r>
            <a:r>
              <a:rPr lang="en-US" sz="8800" dirty="0" smtClean="0"/>
              <a:t>. Both organizations continue to collaborate.</a:t>
            </a:r>
            <a:endParaRPr lang="en-US" sz="8800" dirty="0"/>
          </a:p>
          <a:p>
            <a:pPr lvl="1">
              <a:spcBef>
                <a:spcPts val="672"/>
              </a:spcBef>
            </a:pPr>
            <a:endParaRPr lang="en-US" sz="9600" dirty="0" smtClean="0">
              <a:solidFill>
                <a:srgbClr val="6B3C19"/>
              </a:solidFill>
            </a:endParaRPr>
          </a:p>
        </p:txBody>
      </p:sp>
      <p:sp>
        <p:nvSpPr>
          <p:cNvPr id="2" name="Title 1"/>
          <p:cNvSpPr>
            <a:spLocks noGrp="1"/>
          </p:cNvSpPr>
          <p:nvPr>
            <p:ph type="title"/>
          </p:nvPr>
        </p:nvSpPr>
        <p:spPr/>
        <p:txBody>
          <a:bodyPr/>
          <a:lstStyle/>
          <a:p>
            <a:r>
              <a:rPr lang="en-US" dirty="0"/>
              <a:t>Unit 1: Historical Evolution of Deaf Interpreting</a:t>
            </a:r>
          </a:p>
        </p:txBody>
      </p:sp>
    </p:spTree>
    <p:extLst>
      <p:ext uri="{BB962C8B-B14F-4D97-AF65-F5344CB8AC3E}">
        <p14:creationId xmlns:p14="http://schemas.microsoft.com/office/powerpoint/2010/main" val="11419880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4654" y="1845624"/>
            <a:ext cx="4103212" cy="4040041"/>
          </a:xfrm>
        </p:spPr>
        <p:txBody>
          <a:bodyPr>
            <a:normAutofit lnSpcReduction="10000"/>
          </a:bodyPr>
          <a:lstStyle/>
          <a:p>
            <a:pPr marL="0" indent="0">
              <a:buNone/>
            </a:pPr>
            <a:r>
              <a:rPr lang="en-US" dirty="0" smtClean="0">
                <a:solidFill>
                  <a:srgbClr val="6B3C19"/>
                </a:solidFill>
              </a:rPr>
              <a:t>RID Standard </a:t>
            </a:r>
            <a:r>
              <a:rPr lang="en-US" dirty="0">
                <a:solidFill>
                  <a:srgbClr val="6B3C19"/>
                </a:solidFill>
              </a:rPr>
              <a:t>Practice Paper: </a:t>
            </a:r>
            <a:r>
              <a:rPr lang="en-US" dirty="0" smtClean="0">
                <a:solidFill>
                  <a:srgbClr val="6B3C19"/>
                </a:solidFill>
              </a:rPr>
              <a:t>Use </a:t>
            </a:r>
            <a:r>
              <a:rPr lang="en-US" dirty="0">
                <a:solidFill>
                  <a:srgbClr val="6B3C19"/>
                </a:solidFill>
              </a:rPr>
              <a:t>of a Certified Deaf </a:t>
            </a:r>
            <a:r>
              <a:rPr lang="en-US" dirty="0" smtClean="0">
                <a:solidFill>
                  <a:srgbClr val="6B3C19"/>
                </a:solidFill>
              </a:rPr>
              <a:t>Interpreter</a:t>
            </a:r>
          </a:p>
          <a:p>
            <a:pPr lvl="1"/>
            <a:r>
              <a:rPr lang="en-US" dirty="0" smtClean="0">
                <a:solidFill>
                  <a:srgbClr val="6B3C19"/>
                </a:solidFill>
              </a:rPr>
              <a:t>What functions of DIs go beyond the SPP?</a:t>
            </a:r>
          </a:p>
          <a:p>
            <a:pPr lvl="1"/>
            <a:r>
              <a:rPr lang="en-US" dirty="0" smtClean="0">
                <a:solidFill>
                  <a:srgbClr val="6B3C19"/>
                </a:solidFill>
              </a:rPr>
              <a:t>How does the SPP advocate for use of Deaf interpreters?</a:t>
            </a:r>
          </a:p>
          <a:p>
            <a:pPr lvl="1"/>
            <a:r>
              <a:rPr lang="en-US" dirty="0" smtClean="0">
                <a:solidFill>
                  <a:srgbClr val="6B3C19"/>
                </a:solidFill>
              </a:rPr>
              <a:t>In what ways should the SPP be updated?</a:t>
            </a:r>
          </a:p>
          <a:p>
            <a:pPr lvl="1"/>
            <a:endParaRPr lang="en-US" dirty="0" smtClean="0">
              <a:solidFill>
                <a:srgbClr val="6B3C19"/>
              </a:solidFill>
            </a:endParaRPr>
          </a:p>
          <a:p>
            <a:pPr lvl="1"/>
            <a:endParaRPr lang="en-US" dirty="0" smtClean="0">
              <a:solidFill>
                <a:srgbClr val="6B3C19"/>
              </a:solidFill>
            </a:endParaRPr>
          </a:p>
          <a:p>
            <a:pPr lvl="1"/>
            <a:endParaRPr lang="en-US" dirty="0">
              <a:solidFill>
                <a:srgbClr val="6B3C19"/>
              </a:solidFill>
            </a:endParaRPr>
          </a:p>
          <a:p>
            <a:endParaRPr lang="en-US" dirty="0" smtClean="0">
              <a:solidFill>
                <a:srgbClr val="6B3C19"/>
              </a:solidFill>
            </a:endParaRPr>
          </a:p>
          <a:p>
            <a:pPr lvl="1"/>
            <a:endParaRPr lang="en-US" dirty="0">
              <a:solidFill>
                <a:srgbClr val="6B3C19"/>
              </a:solidFill>
            </a:endParaRPr>
          </a:p>
        </p:txBody>
      </p:sp>
      <p:pic>
        <p:nvPicPr>
          <p:cNvPr id="3" name="Picture 2"/>
          <p:cNvPicPr>
            <a:picLocks noChangeAspect="1"/>
          </p:cNvPicPr>
          <p:nvPr/>
        </p:nvPicPr>
        <p:blipFill>
          <a:blip r:embed="rId3"/>
          <a:stretch>
            <a:fillRect/>
          </a:stretch>
        </p:blipFill>
        <p:spPr>
          <a:xfrm>
            <a:off x="4982501" y="2081484"/>
            <a:ext cx="3495032" cy="3059312"/>
          </a:xfrm>
          <a:prstGeom prst="rect">
            <a:avLst/>
          </a:prstGeom>
          <a:ln>
            <a:solidFill>
              <a:schemeClr val="tx1">
                <a:lumMod val="50000"/>
                <a:lumOff val="50000"/>
              </a:schemeClr>
            </a:solidFill>
          </a:ln>
        </p:spPr>
      </p:pic>
      <p:sp>
        <p:nvSpPr>
          <p:cNvPr id="8" name="Title 7"/>
          <p:cNvSpPr>
            <a:spLocks noGrp="1"/>
          </p:cNvSpPr>
          <p:nvPr>
            <p:ph type="title"/>
          </p:nvPr>
        </p:nvSpPr>
        <p:spPr/>
        <p:txBody>
          <a:bodyPr/>
          <a:lstStyle/>
          <a:p>
            <a:r>
              <a:rPr lang="en-US" dirty="0"/>
              <a:t>Unit 1: Historical Evolution of Deaf Interpreting</a:t>
            </a:r>
          </a:p>
        </p:txBody>
      </p:sp>
    </p:spTree>
    <p:extLst>
      <p:ext uri="{BB962C8B-B14F-4D97-AF65-F5344CB8AC3E}">
        <p14:creationId xmlns:p14="http://schemas.microsoft.com/office/powerpoint/2010/main" val="1026439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TotalTime>
  <Words>1244</Words>
  <Application>Microsoft Macintosh PowerPoint</Application>
  <PresentationFormat>Letter Paper (8.5x11 in)</PresentationFormat>
  <Paragraphs>129</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Module 1:  Deaf Interpreters–Past, Present &amp; Future</vt:lpstr>
      <vt:lpstr>Unit 1: Historical Evolution of Deaf Interpreting</vt:lpstr>
      <vt:lpstr>Unit 1: Historical Evolution of Deaf Interpreting</vt:lpstr>
      <vt:lpstr>Unit 1: Historical Evolution of Deaf Interpreting</vt:lpstr>
      <vt:lpstr>Unit 1: Historical Evolution of Deaf Interpreting</vt:lpstr>
      <vt:lpstr>Unit 1: Historical Evolution of Deaf Interpreting</vt:lpstr>
      <vt:lpstr>Unit 1: Historical Evolution of Deaf Interpreting</vt:lpstr>
      <vt:lpstr>Unit 1: Historical Evolution of Deaf Interpreting</vt:lpstr>
      <vt:lpstr>Unit 1: Historical Evolution of Deaf Interpreting</vt:lpstr>
      <vt:lpstr>Unit 2:  Foundational, Language, Cultural &amp; Communication Competencies</vt:lpstr>
      <vt:lpstr>Unit 2:  Foundational, Language, Cultural &amp; Communication Competencies</vt:lpstr>
      <vt:lpstr>Unit 2:  Foundational, Language, Cultural &amp; Communication Competencies</vt:lpstr>
      <vt:lpstr>Unit 2:  Foundational, Language, Cultural &amp; Communication Competencies</vt:lpstr>
      <vt:lpstr>Unit 2:  Foundational, Language, Cultural &amp; Communication Competencies</vt:lpstr>
      <vt:lpstr>Unit 3: Interpreter Service Models &amp; Methods of Interpreting</vt:lpstr>
      <vt:lpstr>Unit 3: Interpreter Service Models &amp; Methods of Interpreting</vt:lpstr>
      <vt:lpstr>Unit 4: Language, Culture, Oppression &amp; the Deaf-World Community</vt:lpstr>
      <vt:lpstr>Unit 5: Deaf Interpreter or Deaf Advocate?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nancy bloch</cp:lastModifiedBy>
  <cp:revision>143</cp:revision>
  <cp:lastPrinted>2015-02-09T04:57:31Z</cp:lastPrinted>
  <dcterms:created xsi:type="dcterms:W3CDTF">2014-01-23T02:26:37Z</dcterms:created>
  <dcterms:modified xsi:type="dcterms:W3CDTF">2015-02-09T04:58:53Z</dcterms:modified>
  <cp:category/>
</cp:coreProperties>
</file>