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3613"/>
    <a:srgbClr val="584024"/>
    <a:srgbClr val="47331B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CIEC Logo Ful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31054" cy="1442552"/>
          </a:xfrm>
          <a:prstGeom prst="rect">
            <a:avLst/>
          </a:prstGeom>
        </p:spPr>
      </p:pic>
      <p:pic>
        <p:nvPicPr>
          <p:cNvPr id="8" name="Picture 7" descr="DII 3Hands Graphic Ver7CMYK300 copy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907" y="1759857"/>
            <a:ext cx="2221882" cy="151226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313553" y="3251785"/>
            <a:ext cx="8497297" cy="259295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 baseline="0">
                <a:solidFill>
                  <a:srgbClr val="157FB9"/>
                </a:solidFill>
                <a:latin typeface="Myriad Pro Semibold Cond"/>
                <a:ea typeface="+mj-ea"/>
                <a:cs typeface="Myriad Pro Semibold Cond"/>
              </a:defRPr>
            </a:lvl1pPr>
          </a:lstStyle>
          <a:p>
            <a:pPr algn="ctr"/>
            <a:r>
              <a:rPr lang="en-US" sz="5400" b="1" dirty="0" smtClean="0">
                <a:solidFill>
                  <a:srgbClr val="804000"/>
                </a:solidFill>
                <a:latin typeface="Arial Narrow"/>
                <a:cs typeface="Arial Narrow"/>
              </a:rPr>
              <a:t>Deaf Interpreter Curriculum</a:t>
            </a:r>
            <a:r>
              <a:rPr lang="en-US" sz="5400" b="1" baseline="0" dirty="0">
                <a:solidFill>
                  <a:srgbClr val="804000"/>
                </a:solidFill>
                <a:latin typeface="Arial Narrow"/>
                <a:cs typeface="Arial Narrow"/>
              </a:rPr>
              <a:t> </a:t>
            </a:r>
            <a:endParaRPr lang="en-US" sz="5400" b="1" baseline="0" dirty="0" smtClean="0">
              <a:solidFill>
                <a:srgbClr val="804000"/>
              </a:solidFill>
              <a:latin typeface="Arial Narrow"/>
              <a:cs typeface="Arial Narrow"/>
            </a:endParaRPr>
          </a:p>
          <a:p>
            <a:pPr algn="ctr">
              <a:spcBef>
                <a:spcPts val="1200"/>
              </a:spcBef>
            </a:pPr>
            <a:r>
              <a:rPr lang="en-US" sz="3600" b="1" baseline="0" dirty="0" smtClean="0">
                <a:solidFill>
                  <a:srgbClr val="157FB9"/>
                </a:solidFill>
                <a:latin typeface="Arial Narrow"/>
                <a:cs typeface="Arial Narrow"/>
              </a:rPr>
              <a:t>Module 2: </a:t>
            </a:r>
            <a:r>
              <a:rPr lang="en-US" sz="3600" b="1" dirty="0" smtClean="0">
                <a:latin typeface="Arial Narrow"/>
                <a:cs typeface="Arial Narrow"/>
              </a:rPr>
              <a:t>Ethnic &amp; Cultural Diversity </a:t>
            </a:r>
          </a:p>
          <a:p>
            <a:pPr algn="ctr">
              <a:spcBef>
                <a:spcPts val="0"/>
              </a:spcBef>
            </a:pPr>
            <a:r>
              <a:rPr lang="en-US" sz="3600" b="1" dirty="0" smtClean="0">
                <a:latin typeface="Arial Narrow"/>
                <a:cs typeface="Arial Narrow"/>
              </a:rPr>
              <a:t>Within the Deaf Community</a:t>
            </a:r>
            <a:endParaRPr lang="en-US" sz="3600" b="1" dirty="0" smtClean="0">
              <a:solidFill>
                <a:srgbClr val="157FB9"/>
              </a:solidFill>
              <a:latin typeface="Arial Narrow"/>
              <a:cs typeface="Arial Narrow"/>
            </a:endParaRPr>
          </a:p>
        </p:txBody>
      </p:sp>
      <p:sp>
        <p:nvSpPr>
          <p:cNvPr id="10" name="Title 3"/>
          <p:cNvSpPr txBox="1">
            <a:spLocks/>
          </p:cNvSpPr>
          <p:nvPr userDrawn="1"/>
        </p:nvSpPr>
        <p:spPr>
          <a:xfrm>
            <a:off x="0" y="6401379"/>
            <a:ext cx="9144000" cy="445115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0" i="0" kern="1200" baseline="0">
                <a:solidFill>
                  <a:srgbClr val="157FB9"/>
                </a:solidFill>
                <a:latin typeface="Myriad Pro Semibold Cond"/>
                <a:ea typeface="+mj-ea"/>
                <a:cs typeface="Myriad Pro Semibold Cond"/>
              </a:defRPr>
            </a:lvl1pPr>
          </a:lstStyle>
          <a:p>
            <a:r>
              <a:rPr lang="en-US" sz="1400" b="1" i="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@ </a:t>
            </a:r>
            <a:r>
              <a:rPr lang="en-US" sz="1400" b="1" i="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2015 </a:t>
            </a:r>
            <a:r>
              <a:rPr lang="en-US" sz="1400" b="1" i="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Digital Edition </a:t>
            </a:r>
            <a:r>
              <a:rPr lang="en-US" sz="1400" b="1" i="0" dirty="0" smtClean="0">
                <a:solidFill>
                  <a:schemeClr val="bg1">
                    <a:lumMod val="50000"/>
                  </a:schemeClr>
                </a:solidFill>
                <a:latin typeface="Arial Narrow"/>
                <a:ea typeface="Wingdings"/>
                <a:cs typeface="Arial Narrow"/>
                <a:sym typeface="Wingdings"/>
              </a:rPr>
              <a:t></a:t>
            </a:r>
            <a:r>
              <a:rPr lang="en-US" sz="1400" b="1" i="0" kern="1200" baseline="0" dirty="0" smtClean="0">
                <a:solidFill>
                  <a:schemeClr val="bg1">
                    <a:lumMod val="50000"/>
                  </a:schemeClr>
                </a:solidFill>
                <a:latin typeface="Arial Narrow"/>
                <a:ea typeface="+mj-ea"/>
                <a:cs typeface="Arial Narrow"/>
                <a:sym typeface="Wingdings"/>
              </a:rPr>
              <a:t> Deaf Interpreter Curriculum </a:t>
            </a:r>
            <a:r>
              <a:rPr lang="en-US" sz="1400" b="1" i="0" kern="1200" baseline="0" dirty="0" smtClean="0">
                <a:solidFill>
                  <a:schemeClr val="bg1">
                    <a:lumMod val="50000"/>
                  </a:schemeClr>
                </a:solidFill>
                <a:latin typeface="Arial Narrow"/>
                <a:ea typeface="Wingdings"/>
                <a:cs typeface="Arial Narrow"/>
                <a:sym typeface="Wingdings"/>
              </a:rPr>
              <a:t></a:t>
            </a:r>
            <a:r>
              <a:rPr lang="en-US" sz="1400" b="1" i="0" kern="1200" baseline="0" dirty="0" smtClean="0">
                <a:solidFill>
                  <a:schemeClr val="bg1">
                    <a:lumMod val="50000"/>
                  </a:schemeClr>
                </a:solidFill>
                <a:latin typeface="Arial Narrow"/>
                <a:ea typeface="+mj-ea"/>
                <a:cs typeface="Arial Narrow"/>
                <a:sym typeface="Wingdings"/>
              </a:rPr>
              <a:t> National Consortium of Interpreter Education Centers</a:t>
            </a:r>
            <a:r>
              <a:rPr lang="en-US" sz="1400" b="1" i="0" baseline="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endParaRPr lang="en-US" sz="1400" b="1" i="0" dirty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3470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4651" y="1791368"/>
            <a:ext cx="8232149" cy="4449236"/>
          </a:xfrm>
          <a:prstGeom prst="rect">
            <a:avLst/>
          </a:prstGeom>
        </p:spPr>
        <p:txBody>
          <a:bodyPr/>
          <a:lstStyle>
            <a:lvl1pPr marL="344488" indent="-344488">
              <a:buClr>
                <a:srgbClr val="157FB9"/>
              </a:buClr>
              <a:buSzPct val="80000"/>
              <a:buFont typeface="Wingdings" charset="2"/>
              <a:buChar char=""/>
              <a:defRPr sz="2800" b="1" i="0">
                <a:solidFill>
                  <a:srgbClr val="6B3C19"/>
                </a:solidFill>
                <a:latin typeface="Arial Narrow"/>
                <a:cs typeface="Arial Narrow"/>
              </a:defRPr>
            </a:lvl1pPr>
            <a:lvl2pPr marL="800100" indent="-342900">
              <a:buClr>
                <a:schemeClr val="accent3">
                  <a:lumMod val="75000"/>
                </a:schemeClr>
              </a:buClr>
              <a:buSzPct val="80000"/>
              <a:buFont typeface="Wingdings" charset="2"/>
              <a:buChar char=""/>
              <a:defRPr sz="2400" b="1" i="0">
                <a:solidFill>
                  <a:srgbClr val="6B3C19"/>
                </a:solidFill>
                <a:latin typeface="Arial Narrow"/>
                <a:cs typeface="Arial Narrow"/>
              </a:defRPr>
            </a:lvl2pPr>
            <a:lvl3pPr marL="1254125" indent="-339725">
              <a:buClr>
                <a:srgbClr val="800000"/>
              </a:buClr>
              <a:buSzPct val="80000"/>
              <a:buFont typeface="Wingdings" charset="2"/>
              <a:buChar char=""/>
              <a:defRPr sz="2000" b="1" i="0">
                <a:solidFill>
                  <a:srgbClr val="6B3C19"/>
                </a:solidFill>
                <a:latin typeface="Arial Narrow"/>
                <a:cs typeface="Arial Narrow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 descr="DII 3Hands Graphic Ver7CMYK300 cop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22" y="274638"/>
            <a:ext cx="1737991" cy="118291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72013" y="274638"/>
            <a:ext cx="6714786" cy="1143000"/>
          </a:xfrm>
          <a:prstGeom prst="rect">
            <a:avLst/>
          </a:prstGeom>
        </p:spPr>
        <p:txBody>
          <a:bodyPr lIns="91440" rIns="91440" anchor="t" anchorCtr="0">
            <a:noAutofit/>
          </a:bodyPr>
          <a:lstStyle>
            <a:lvl1pPr marL="0" indent="0" algn="l">
              <a:defRPr sz="3200" b="1" i="0" baseline="0">
                <a:solidFill>
                  <a:srgbClr val="157FB9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add slide title – allows for up to two lines</a:t>
            </a:r>
            <a:endParaRPr lang="en-US" dirty="0"/>
          </a:p>
        </p:txBody>
      </p:sp>
      <p:pic>
        <p:nvPicPr>
          <p:cNvPr id="10" name="Picture 9" descr="NCIEC Logo Full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6554" y="6145860"/>
            <a:ext cx="2243263" cy="595837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 userDrawn="1"/>
        </p:nvSpPr>
        <p:spPr>
          <a:xfrm>
            <a:off x="454651" y="6404784"/>
            <a:ext cx="6771904" cy="336913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0" i="0" kern="1200" baseline="0">
                <a:solidFill>
                  <a:srgbClr val="157FB9"/>
                </a:solidFill>
                <a:latin typeface="Myriad Pro Semibold Cond"/>
                <a:ea typeface="+mj-ea"/>
                <a:cs typeface="Myriad Pro Semibold Cond"/>
              </a:defRPr>
            </a:lvl1pPr>
          </a:lstStyle>
          <a:p>
            <a:pPr algn="l"/>
            <a:r>
              <a:rPr lang="en-US" sz="1200" b="1" i="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@ </a:t>
            </a:r>
            <a:r>
              <a:rPr lang="en-US" sz="1200" b="1" i="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2015 Digital </a:t>
            </a:r>
            <a:r>
              <a:rPr lang="en-US" sz="1200" b="1" i="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Edition </a:t>
            </a:r>
            <a:r>
              <a:rPr lang="en-US" sz="1200" b="1" i="0" dirty="0" smtClean="0">
                <a:solidFill>
                  <a:schemeClr val="bg1">
                    <a:lumMod val="50000"/>
                  </a:schemeClr>
                </a:solidFill>
                <a:latin typeface="Arial Narrow"/>
                <a:ea typeface="Wingdings"/>
                <a:cs typeface="Arial Narrow"/>
                <a:sym typeface="Wingdings"/>
              </a:rPr>
              <a:t></a:t>
            </a:r>
            <a:r>
              <a:rPr lang="en-US" sz="1200" b="1" i="0" kern="1200" baseline="0" dirty="0" smtClean="0">
                <a:solidFill>
                  <a:schemeClr val="bg1">
                    <a:lumMod val="50000"/>
                  </a:schemeClr>
                </a:solidFill>
                <a:latin typeface="Arial Narrow"/>
                <a:ea typeface="+mj-ea"/>
                <a:cs typeface="Arial Narrow"/>
                <a:sym typeface="Wingdings"/>
              </a:rPr>
              <a:t> Deaf Interpreter Curriculum </a:t>
            </a:r>
            <a:r>
              <a:rPr lang="en-US" sz="1200" b="1" i="0" kern="1200" baseline="0" dirty="0" smtClean="0">
                <a:solidFill>
                  <a:schemeClr val="bg1">
                    <a:lumMod val="50000"/>
                  </a:schemeClr>
                </a:solidFill>
                <a:latin typeface="Arial Narrow"/>
                <a:ea typeface="Wingdings"/>
                <a:cs typeface="Arial Narrow"/>
                <a:sym typeface="Wingdings"/>
              </a:rPr>
              <a:t></a:t>
            </a:r>
            <a:r>
              <a:rPr lang="en-US" sz="1200" b="1" i="0" kern="1200" baseline="0" dirty="0" smtClean="0">
                <a:solidFill>
                  <a:schemeClr val="bg1">
                    <a:lumMod val="50000"/>
                  </a:schemeClr>
                </a:solidFill>
                <a:latin typeface="Arial Narrow"/>
                <a:ea typeface="+mj-ea"/>
                <a:cs typeface="Arial Narrow"/>
                <a:sym typeface="Wingdings"/>
              </a:rPr>
              <a:t> National Consortium of Interpreter Education Centers</a:t>
            </a:r>
            <a:r>
              <a:rPr lang="en-US" sz="1200" b="1" i="0" baseline="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endParaRPr lang="en-US" sz="1200" b="1" i="0" dirty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901386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94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2906" y="51711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808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Nonverbal Behaviors</a:t>
            </a:r>
          </a:p>
          <a:p>
            <a:pPr lvl="1"/>
            <a:r>
              <a:rPr lang="en-US" altLang="en-US" dirty="0"/>
              <a:t>Facial expression</a:t>
            </a:r>
          </a:p>
          <a:p>
            <a:pPr lvl="1"/>
            <a:r>
              <a:rPr lang="en-US" altLang="en-US" dirty="0"/>
              <a:t>Gestures</a:t>
            </a:r>
          </a:p>
          <a:p>
            <a:pPr lvl="1"/>
            <a:r>
              <a:rPr lang="en-US" altLang="en-US" dirty="0"/>
              <a:t>Use of space</a:t>
            </a:r>
          </a:p>
          <a:p>
            <a:pPr lvl="1"/>
            <a:r>
              <a:rPr lang="en-US" altLang="en-US" dirty="0"/>
              <a:t>Eye contact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2: Examining Cultural Differences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387" y="1632605"/>
            <a:ext cx="4879144" cy="325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98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dirty="0"/>
              <a:t>Temporal Orientation</a:t>
            </a:r>
          </a:p>
          <a:p>
            <a:pPr marL="806450" lvl="1" indent="-457200"/>
            <a:r>
              <a:rPr lang="en-US" altLang="en-US" dirty="0"/>
              <a:t>Deaf vs. Hearing time</a:t>
            </a:r>
          </a:p>
          <a:p>
            <a:pPr marL="806450" lvl="1" indent="-457200"/>
            <a:r>
              <a:rPr lang="en-US" altLang="en-US" dirty="0"/>
              <a:t>Black vs. White time</a:t>
            </a:r>
          </a:p>
          <a:p>
            <a:pPr marL="806450" lvl="1" indent="-457200"/>
            <a:r>
              <a:rPr lang="en-US" altLang="en-US" dirty="0"/>
              <a:t>Others??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2: Examining Cultural Differences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621" y="2758083"/>
            <a:ext cx="4457699" cy="32963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3572" y="4613143"/>
            <a:ext cx="3424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8350" lvl="1" indent="-419100" algn="r">
              <a:buFont typeface="Wingdings 2" panose="05020102010507070707" pitchFamily="18" charset="2"/>
              <a:buNone/>
            </a:pPr>
            <a:r>
              <a:rPr lang="en-US" altLang="en-US" sz="2400" dirty="0" smtClean="0">
                <a:solidFill>
                  <a:schemeClr val="accent3">
                    <a:lumMod val="75000"/>
                  </a:schemeClr>
                </a:solidFill>
                <a:latin typeface="Myriad Pro Semibold Cond"/>
                <a:cs typeface="Myriad Pro Semibold Cond"/>
              </a:rPr>
              <a:t>USA: Time </a:t>
            </a:r>
            <a:r>
              <a:rPr lang="en-US" altLang="en-US" sz="2400" dirty="0">
                <a:solidFill>
                  <a:schemeClr val="accent3">
                    <a:lumMod val="75000"/>
                  </a:schemeClr>
                </a:solidFill>
                <a:latin typeface="Myriad Pro Semibold Cond"/>
                <a:cs typeface="Myriad Pro Semibold Cond"/>
              </a:rPr>
              <a:t>runs</a:t>
            </a:r>
          </a:p>
          <a:p>
            <a:pPr marL="768350" lvl="1" indent="-419100" algn="r">
              <a:buFont typeface="Wingdings 2" panose="05020102010507070707" pitchFamily="18" charset="2"/>
              <a:buNone/>
            </a:pPr>
            <a:r>
              <a:rPr lang="en-US" altLang="en-US" sz="2400" dirty="0">
                <a:solidFill>
                  <a:schemeClr val="accent3">
                    <a:lumMod val="75000"/>
                  </a:schemeClr>
                </a:solidFill>
                <a:latin typeface="Myriad Pro Semibold Cond"/>
                <a:cs typeface="Myriad Pro Semibold Cond"/>
              </a:rPr>
              <a:t>Latin America: </a:t>
            </a:r>
            <a:r>
              <a:rPr lang="en-US" altLang="en-US" sz="2400" dirty="0" smtClean="0">
                <a:solidFill>
                  <a:schemeClr val="accent3">
                    <a:lumMod val="75000"/>
                  </a:schemeClr>
                </a:solidFill>
                <a:latin typeface="Myriad Pro Semibold Cond"/>
                <a:cs typeface="Myriad Pro Semibold Cond"/>
              </a:rPr>
              <a:t>Time </a:t>
            </a:r>
            <a:r>
              <a:rPr lang="en-US" altLang="en-US" sz="2400" dirty="0">
                <a:solidFill>
                  <a:schemeClr val="accent3">
                    <a:lumMod val="75000"/>
                  </a:schemeClr>
                </a:solidFill>
                <a:latin typeface="Myriad Pro Semibold Cond"/>
                <a:cs typeface="Myriad Pro Semibold Cond"/>
              </a:rPr>
              <a:t>walks</a:t>
            </a:r>
          </a:p>
        </p:txBody>
      </p:sp>
    </p:spTree>
    <p:extLst>
      <p:ext uri="{BB962C8B-B14F-4D97-AF65-F5344CB8AC3E}">
        <p14:creationId xmlns:p14="http://schemas.microsoft.com/office/powerpoint/2010/main" val="353011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652" y="1791368"/>
            <a:ext cx="4799072" cy="4449236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Thinking/Cognitive </a:t>
            </a:r>
            <a:r>
              <a:rPr lang="en-US" altLang="en-US" dirty="0" smtClean="0"/>
              <a:t>Processes</a:t>
            </a:r>
            <a:endParaRPr lang="en-US" altLang="en-US" dirty="0">
              <a:solidFill>
                <a:srgbClr val="CC0000"/>
              </a:solidFill>
            </a:endParaRPr>
          </a:p>
          <a:p>
            <a:pPr marL="806450" lvl="1" indent="-457200"/>
            <a:r>
              <a:rPr lang="en-US" altLang="en-US" dirty="0"/>
              <a:t>Concrete vs. abstract</a:t>
            </a:r>
          </a:p>
          <a:p>
            <a:pPr marL="806450" lvl="1" indent="-457200"/>
            <a:r>
              <a:rPr lang="en-US" altLang="en-US" dirty="0"/>
              <a:t>Black and white</a:t>
            </a:r>
          </a:p>
          <a:p>
            <a:pPr marL="806450" lvl="1" indent="-457200"/>
            <a:r>
              <a:rPr lang="en-US" altLang="en-US" dirty="0"/>
              <a:t>Linear  vs. conceptual/pictorial</a:t>
            </a:r>
          </a:p>
          <a:p>
            <a:pPr marL="806450" lvl="1" indent="-457200"/>
            <a:r>
              <a:rPr lang="en-US" altLang="en-US" dirty="0"/>
              <a:t>Socialized </a:t>
            </a:r>
            <a:r>
              <a:rPr lang="en-US" altLang="en-US" dirty="0" smtClean="0"/>
              <a:t>vs. </a:t>
            </a:r>
            <a:r>
              <a:rPr lang="en-US" altLang="en-US" dirty="0"/>
              <a:t>isolated/independent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2: Examining Cultural Differences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758" y="1972811"/>
            <a:ext cx="3108562" cy="248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50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651" y="1791368"/>
            <a:ext cx="8411571" cy="4449236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Thinking/Cognitive </a:t>
            </a:r>
            <a:r>
              <a:rPr lang="en-US" altLang="en-US" dirty="0" smtClean="0"/>
              <a:t>Processes – Activity</a:t>
            </a:r>
            <a:endParaRPr lang="en-US" altLang="en-US" dirty="0"/>
          </a:p>
          <a:p>
            <a:pPr marL="0" indent="0">
              <a:spcBef>
                <a:spcPts val="576"/>
              </a:spcBef>
              <a:buNone/>
            </a:pPr>
            <a:endParaRPr lang="en-US" altLang="en-US" sz="2400" dirty="0" smtClean="0"/>
          </a:p>
          <a:p>
            <a:pPr marL="0" indent="0">
              <a:spcBef>
                <a:spcPts val="576"/>
              </a:spcBef>
              <a:buNone/>
            </a:pPr>
            <a:r>
              <a:rPr lang="en-US" altLang="en-US" sz="2400" dirty="0" smtClean="0"/>
              <a:t>First thoughts</a:t>
            </a:r>
          </a:p>
          <a:p>
            <a:pPr marL="635000" lvl="1" indent="-352425"/>
            <a:r>
              <a:rPr lang="en-US" altLang="en-US" dirty="0" smtClean="0"/>
              <a:t>No filtering</a:t>
            </a:r>
          </a:p>
          <a:p>
            <a:pPr marL="635000" lvl="1" indent="-352425"/>
            <a:r>
              <a:rPr lang="en-US" altLang="en-US" dirty="0" smtClean="0"/>
              <a:t>No screening</a:t>
            </a:r>
          </a:p>
          <a:p>
            <a:pPr marL="635000" lvl="1" indent="-352425"/>
            <a:r>
              <a:rPr lang="en-US" altLang="en-US" dirty="0" smtClean="0"/>
              <a:t>No analysis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2: Examining Cultural Differences</a:t>
            </a:r>
          </a:p>
        </p:txBody>
      </p:sp>
      <p:pic>
        <p:nvPicPr>
          <p:cNvPr id="5" name="Picture 5" descr="j00898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4620" y="2433909"/>
            <a:ext cx="5560700" cy="365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21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Religious/Spiritual Affiliation</a:t>
            </a:r>
            <a:endParaRPr lang="en-US" altLang="en-US" dirty="0">
              <a:solidFill>
                <a:srgbClr val="CC0000"/>
              </a:solidFill>
            </a:endParaRPr>
          </a:p>
          <a:p>
            <a:pPr marL="806450" lvl="1" indent="-457200"/>
            <a:r>
              <a:rPr lang="en-US" altLang="en-US" dirty="0" smtClean="0"/>
              <a:t>Beliefs</a:t>
            </a:r>
          </a:p>
          <a:p>
            <a:pPr marL="806450" lvl="1" indent="-457200"/>
            <a:r>
              <a:rPr lang="en-US" altLang="en-US" dirty="0" smtClean="0"/>
              <a:t>Rituals</a:t>
            </a:r>
          </a:p>
          <a:p>
            <a:pPr marL="806450" lvl="1" indent="-457200"/>
            <a:r>
              <a:rPr lang="en-US" altLang="en-US" dirty="0" smtClean="0"/>
              <a:t>Traditions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2: Examining Cultural Differences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554" y="1791368"/>
            <a:ext cx="3720810" cy="357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2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Observances</a:t>
            </a:r>
            <a:endParaRPr lang="en-US" altLang="en-US" dirty="0">
              <a:solidFill>
                <a:srgbClr val="CC0000"/>
              </a:solidFill>
            </a:endParaRPr>
          </a:p>
          <a:p>
            <a:pPr marL="806450" lvl="1" indent="-457200"/>
            <a:r>
              <a:rPr lang="en-US" altLang="en-US" dirty="0" smtClean="0"/>
              <a:t>Celebrations</a:t>
            </a:r>
          </a:p>
          <a:p>
            <a:pPr marL="806450" lvl="1" indent="-457200"/>
            <a:r>
              <a:rPr lang="en-US" altLang="en-US" dirty="0" smtClean="0"/>
              <a:t>Holidays</a:t>
            </a:r>
          </a:p>
          <a:p>
            <a:pPr marL="806450" lvl="1" indent="-457200"/>
            <a:r>
              <a:rPr lang="en-US" altLang="en-US" dirty="0" smtClean="0"/>
              <a:t>Ceremonies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2: Examining Cultural Differences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512" y="2214251"/>
            <a:ext cx="5217808" cy="2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7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Dominant Ethnic Identity</a:t>
            </a:r>
            <a:endParaRPr lang="en-US" altLang="en-US" dirty="0" smtClean="0">
              <a:solidFill>
                <a:srgbClr val="CC0000"/>
              </a:solidFill>
            </a:endParaRPr>
          </a:p>
          <a:p>
            <a:pPr marL="806450" lvl="1" indent="-457200"/>
            <a:r>
              <a:rPr lang="en-US" altLang="en-US" dirty="0" smtClean="0"/>
              <a:t>Self-identification</a:t>
            </a:r>
          </a:p>
          <a:p>
            <a:pPr marL="806450" lvl="1" indent="-457200"/>
            <a:r>
              <a:rPr lang="en-US" altLang="en-US" dirty="0" smtClean="0"/>
              <a:t>National origin/affiliation</a:t>
            </a:r>
          </a:p>
          <a:p>
            <a:pPr marL="806450" lvl="1" indent="-457200"/>
            <a:r>
              <a:rPr lang="en-US" altLang="en-US" dirty="0" smtClean="0"/>
              <a:t>Ethnic density</a:t>
            </a:r>
          </a:p>
          <a:p>
            <a:pPr marL="1260475" lvl="2" indent="-457200">
              <a:buClr>
                <a:schemeClr val="accent5"/>
              </a:buClr>
            </a:pPr>
            <a:r>
              <a:rPr lang="en-US" altLang="en-US" sz="2400" dirty="0" smtClean="0"/>
              <a:t>Biracial</a:t>
            </a:r>
          </a:p>
          <a:p>
            <a:pPr marL="1260475" lvl="2" indent="-457200">
              <a:buClr>
                <a:schemeClr val="accent5"/>
              </a:buClr>
            </a:pPr>
            <a:r>
              <a:rPr lang="en-US" altLang="en-US" sz="2400" dirty="0"/>
              <a:t>M</a:t>
            </a:r>
            <a:r>
              <a:rPr lang="en-US" altLang="en-US" sz="2400" dirty="0" smtClean="0"/>
              <a:t>ultiracial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2: Examining Cultural Differences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237" y="1917720"/>
            <a:ext cx="2904083" cy="346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75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652" y="1791368"/>
            <a:ext cx="4290438" cy="4449236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Decision Making/Action</a:t>
            </a:r>
            <a:r>
              <a:rPr lang="en-US" altLang="en-US" dirty="0" smtClean="0"/>
              <a:t>-Taking </a:t>
            </a:r>
            <a:r>
              <a:rPr lang="en-US" altLang="en-US" dirty="0"/>
              <a:t>Attitude</a:t>
            </a:r>
          </a:p>
          <a:p>
            <a:pPr marL="768350" lvl="1" indent="-419100">
              <a:spcBef>
                <a:spcPts val="700"/>
              </a:spcBef>
            </a:pPr>
            <a:r>
              <a:rPr lang="en-US" altLang="en-US" dirty="0"/>
              <a:t>Individualistic </a:t>
            </a:r>
            <a:endParaRPr lang="en-US" altLang="en-US" dirty="0" smtClean="0"/>
          </a:p>
          <a:p>
            <a:pPr marL="738188" lvl="1" indent="0">
              <a:spcBef>
                <a:spcPts val="700"/>
              </a:spcBef>
              <a:buNone/>
            </a:pPr>
            <a:r>
              <a:rPr lang="en-US" altLang="en-US" dirty="0" smtClean="0"/>
              <a:t>(</a:t>
            </a:r>
            <a:r>
              <a:rPr lang="en-US" altLang="en-US" dirty="0"/>
              <a:t>Western </a:t>
            </a:r>
            <a:r>
              <a:rPr lang="en-US" altLang="en-US" dirty="0" smtClean="0"/>
              <a:t>cultures)</a:t>
            </a:r>
          </a:p>
          <a:p>
            <a:pPr marL="1222375" lvl="2" indent="-419100">
              <a:spcBef>
                <a:spcPts val="700"/>
              </a:spcBef>
              <a:buClr>
                <a:schemeClr val="accent5"/>
              </a:buClr>
            </a:pPr>
            <a:r>
              <a:rPr lang="en-US" altLang="en-US" sz="2400" dirty="0"/>
              <a:t>Internal vs. external </a:t>
            </a:r>
            <a:r>
              <a:rPr lang="en-US" altLang="en-US" sz="2400" dirty="0" smtClean="0"/>
              <a:t>factors</a:t>
            </a:r>
            <a:endParaRPr lang="en-US" altLang="en-US" sz="2400" dirty="0"/>
          </a:p>
          <a:p>
            <a:pPr marL="768350" lvl="1" indent="-419100">
              <a:spcBef>
                <a:spcPts val="700"/>
              </a:spcBef>
            </a:pPr>
            <a:r>
              <a:rPr lang="en-US" altLang="en-US" dirty="0" smtClean="0"/>
              <a:t>Collectivist</a:t>
            </a:r>
            <a:r>
              <a:rPr lang="en-US" altLang="en-US" dirty="0"/>
              <a:t>/Consensual </a:t>
            </a:r>
            <a:r>
              <a:rPr lang="en-US" altLang="en-US" dirty="0" smtClean="0"/>
              <a:t>(Non</a:t>
            </a:r>
            <a:r>
              <a:rPr lang="en-US" altLang="en-US" dirty="0"/>
              <a:t>-Western)</a:t>
            </a:r>
          </a:p>
          <a:p>
            <a:pPr marL="1295400" lvl="2" indent="-381000">
              <a:spcBef>
                <a:spcPts val="700"/>
              </a:spcBef>
              <a:buClr>
                <a:schemeClr val="accent5"/>
              </a:buClr>
            </a:pPr>
            <a:r>
              <a:rPr lang="en-US" altLang="en-US" sz="2400" dirty="0"/>
              <a:t>Interdependence vs. independence</a:t>
            </a:r>
            <a:endParaRPr lang="en-US" alt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2: Examining Cultural Differences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855" y="2817608"/>
            <a:ext cx="3219465" cy="319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32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652" y="1791368"/>
            <a:ext cx="4770128" cy="44492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Cultural Elements: Group Dialogue</a:t>
            </a:r>
          </a:p>
          <a:p>
            <a:pPr marL="798512" lvl="1"/>
            <a:r>
              <a:rPr lang="en-US" dirty="0" smtClean="0"/>
              <a:t>How </a:t>
            </a:r>
            <a:r>
              <a:rPr lang="en-US" dirty="0"/>
              <a:t>does what you’ve learned relate to your culture?</a:t>
            </a:r>
          </a:p>
          <a:p>
            <a:pPr lvl="1"/>
            <a:r>
              <a:rPr lang="en-US" dirty="0"/>
              <a:t>How </a:t>
            </a:r>
            <a:r>
              <a:rPr lang="en-US" dirty="0" smtClean="0"/>
              <a:t>does this </a:t>
            </a:r>
            <a:r>
              <a:rPr lang="en-US" dirty="0"/>
              <a:t>relate to </a:t>
            </a:r>
            <a:r>
              <a:rPr lang="en-US" dirty="0" smtClean="0"/>
              <a:t>other cultures?</a:t>
            </a:r>
            <a:endParaRPr lang="en-US" dirty="0"/>
          </a:p>
          <a:p>
            <a:pPr lvl="1"/>
            <a:r>
              <a:rPr lang="en-US" dirty="0"/>
              <a:t>Why is </a:t>
            </a:r>
            <a:r>
              <a:rPr lang="en-US" dirty="0" smtClean="0"/>
              <a:t>this important </a:t>
            </a:r>
            <a:r>
              <a:rPr lang="en-US" dirty="0"/>
              <a:t>for interpreters?</a:t>
            </a:r>
          </a:p>
          <a:p>
            <a:pPr lvl="1"/>
            <a:r>
              <a:rPr lang="en-US" dirty="0"/>
              <a:t>How does this help you as a </a:t>
            </a:r>
            <a:r>
              <a:rPr lang="en-US" dirty="0" smtClean="0"/>
              <a:t>Deaf interpreter?</a:t>
            </a:r>
            <a:endParaRPr lang="en-US" dirty="0"/>
          </a:p>
          <a:p>
            <a:pPr marL="0" indent="0">
              <a:buNone/>
            </a:pPr>
            <a:endParaRPr lang="en-US" alt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2: Examining Cultural Differences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780" y="2845331"/>
            <a:ext cx="3369496" cy="224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4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2: Examining Cultural Differences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982" y="1934909"/>
            <a:ext cx="2492091" cy="206595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651" y="1791368"/>
            <a:ext cx="5809331" cy="44492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Case Study Analysis</a:t>
            </a:r>
            <a:endParaRPr lang="en-US" dirty="0"/>
          </a:p>
          <a:p>
            <a:pPr lvl="1">
              <a:spcBef>
                <a:spcPts val="576"/>
              </a:spcBef>
            </a:pPr>
            <a:r>
              <a:rPr lang="en-US" sz="2300" dirty="0" smtClean="0"/>
              <a:t>Selection of one of the five case studies</a:t>
            </a:r>
          </a:p>
          <a:p>
            <a:pPr lvl="1">
              <a:spcBef>
                <a:spcPts val="576"/>
              </a:spcBef>
            </a:pPr>
            <a:r>
              <a:rPr lang="en-US" sz="2300" dirty="0" smtClean="0"/>
              <a:t>Approach to the interpreting </a:t>
            </a:r>
            <a:r>
              <a:rPr lang="en-US" sz="2300" dirty="0"/>
              <a:t>assignment</a:t>
            </a:r>
          </a:p>
          <a:p>
            <a:pPr lvl="1">
              <a:spcBef>
                <a:spcPts val="576"/>
              </a:spcBef>
            </a:pPr>
            <a:r>
              <a:rPr lang="en-US" sz="2300" dirty="0"/>
              <a:t>Resources needed</a:t>
            </a:r>
          </a:p>
          <a:p>
            <a:pPr lvl="1">
              <a:spcBef>
                <a:spcPts val="576"/>
              </a:spcBef>
            </a:pPr>
            <a:r>
              <a:rPr lang="en-US" sz="2300" dirty="0"/>
              <a:t>Application of </a:t>
            </a:r>
            <a:r>
              <a:rPr lang="en-US" sz="2300" dirty="0" smtClean="0"/>
              <a:t>Demand-Control Schema</a:t>
            </a:r>
          </a:p>
          <a:p>
            <a:pPr lvl="2">
              <a:spcBef>
                <a:spcPts val="576"/>
              </a:spcBef>
              <a:buClr>
                <a:schemeClr val="accent5"/>
              </a:buClr>
            </a:pPr>
            <a:r>
              <a:rPr lang="en-US" sz="2300" dirty="0" smtClean="0"/>
              <a:t>Challenges/behaviors that may impact the interpreting situation</a:t>
            </a:r>
          </a:p>
          <a:p>
            <a:pPr lvl="2">
              <a:spcBef>
                <a:spcPts val="576"/>
              </a:spcBef>
              <a:buClr>
                <a:schemeClr val="accent5"/>
              </a:buClr>
            </a:pPr>
            <a:r>
              <a:rPr lang="en-US" sz="2300" dirty="0" smtClean="0"/>
              <a:t>Communication barrier/s or interpersonal conflicts</a:t>
            </a:r>
          </a:p>
          <a:p>
            <a:pPr lvl="2">
              <a:spcBef>
                <a:spcPts val="576"/>
              </a:spcBef>
              <a:buClr>
                <a:schemeClr val="accent5"/>
              </a:buClr>
            </a:pPr>
            <a:r>
              <a:rPr lang="en-US" sz="2300" dirty="0" smtClean="0"/>
              <a:t>Mitigation of barriers/managing of conflicts</a:t>
            </a:r>
          </a:p>
          <a:p>
            <a:pPr marL="0" indent="0"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67315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Unit Titles &amp; Sequence</a:t>
            </a:r>
          </a:p>
          <a:p>
            <a:pPr lvl="1"/>
            <a:r>
              <a:rPr lang="en-US" dirty="0"/>
              <a:t>Ethnic &amp; Cultural Diversity</a:t>
            </a:r>
          </a:p>
          <a:p>
            <a:pPr lvl="1"/>
            <a:r>
              <a:rPr lang="en-US" dirty="0"/>
              <a:t>Examining Cultural Differences</a:t>
            </a:r>
          </a:p>
          <a:p>
            <a:pPr lvl="1"/>
            <a:r>
              <a:rPr lang="en-US" dirty="0"/>
              <a:t>Examining Bias &amp; Stereotyping</a:t>
            </a:r>
          </a:p>
          <a:p>
            <a:pPr lvl="1"/>
            <a:r>
              <a:rPr lang="en-US" dirty="0"/>
              <a:t>Immigrants &amp; Refugees</a:t>
            </a:r>
          </a:p>
          <a:p>
            <a:pPr lvl="1"/>
            <a:r>
              <a:rPr lang="en-US" dirty="0"/>
              <a:t>Knowledge &amp; Skills Needed as a Deaf Interpreter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Ethnic &amp; Cultural Diversity within the Deaf Community</a:t>
            </a:r>
          </a:p>
        </p:txBody>
      </p:sp>
    </p:spTree>
    <p:extLst>
      <p:ext uri="{BB962C8B-B14F-4D97-AF65-F5344CB8AC3E}">
        <p14:creationId xmlns:p14="http://schemas.microsoft.com/office/powerpoint/2010/main" val="450831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652" y="1791368"/>
            <a:ext cx="8411570" cy="4449236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Demand-Control Schema</a:t>
            </a:r>
            <a:endParaRPr lang="en-US" i="1" dirty="0"/>
          </a:p>
          <a:p>
            <a:pPr lvl="1"/>
            <a:r>
              <a:rPr lang="en-US" dirty="0"/>
              <a:t>Demands</a:t>
            </a:r>
          </a:p>
          <a:p>
            <a:pPr lvl="2">
              <a:buClr>
                <a:schemeClr val="accent5"/>
              </a:buClr>
            </a:pPr>
            <a:r>
              <a:rPr lang="en-US" sz="2400" dirty="0"/>
              <a:t>Environmental</a:t>
            </a:r>
          </a:p>
          <a:p>
            <a:pPr lvl="2">
              <a:buClr>
                <a:schemeClr val="accent5"/>
              </a:buClr>
            </a:pPr>
            <a:r>
              <a:rPr lang="en-US" sz="2400" dirty="0"/>
              <a:t>Interpersonal</a:t>
            </a:r>
          </a:p>
          <a:p>
            <a:pPr lvl="2">
              <a:buClr>
                <a:schemeClr val="accent5"/>
              </a:buClr>
            </a:pPr>
            <a:r>
              <a:rPr lang="en-US" sz="2400" dirty="0"/>
              <a:t>Para-linguistic</a:t>
            </a:r>
          </a:p>
          <a:p>
            <a:pPr lvl="2">
              <a:buClr>
                <a:schemeClr val="accent5"/>
              </a:buClr>
            </a:pPr>
            <a:r>
              <a:rPr lang="en-US" sz="2400" dirty="0"/>
              <a:t>Intrapersonal</a:t>
            </a:r>
          </a:p>
          <a:p>
            <a:pPr lvl="1"/>
            <a:r>
              <a:rPr lang="en-US" dirty="0"/>
              <a:t>Controls</a:t>
            </a:r>
          </a:p>
          <a:p>
            <a:pPr lvl="2">
              <a:buClr>
                <a:schemeClr val="accent5"/>
              </a:buClr>
            </a:pPr>
            <a:r>
              <a:rPr lang="en-US" sz="2400" dirty="0"/>
              <a:t>Pre-assignment</a:t>
            </a:r>
          </a:p>
          <a:p>
            <a:pPr lvl="2">
              <a:buClr>
                <a:schemeClr val="accent5"/>
              </a:buClr>
            </a:pPr>
            <a:r>
              <a:rPr lang="en-US" sz="2400" dirty="0"/>
              <a:t>Assignment</a:t>
            </a:r>
          </a:p>
          <a:p>
            <a:pPr lvl="2">
              <a:buClr>
                <a:schemeClr val="accent5"/>
              </a:buClr>
            </a:pPr>
            <a:r>
              <a:rPr lang="en-US" sz="2400" dirty="0"/>
              <a:t>Post-assignment</a:t>
            </a:r>
          </a:p>
          <a:p>
            <a:pPr marL="0" indent="0">
              <a:buNone/>
            </a:pPr>
            <a:endParaRPr lang="en-US" alt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2: Examining Cultural Differences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823" y="1967614"/>
            <a:ext cx="3906621" cy="390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0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652" y="1791368"/>
            <a:ext cx="4602042" cy="4449236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Demand-Control Schema, </a:t>
            </a:r>
            <a:r>
              <a:rPr lang="en-US" dirty="0" smtClean="0"/>
              <a:t>cont’d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Challenges and how different behaviors may affect an interpreted interaction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Barriers to communication or an interpersonal conflict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Mitigating barriers or managing conflicts </a:t>
            </a:r>
          </a:p>
          <a:p>
            <a:pPr marL="0" indent="0">
              <a:buNone/>
            </a:pPr>
            <a:endParaRPr lang="en-US" alt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2: Examining Cultural Differences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9910" y="1967614"/>
            <a:ext cx="3906621" cy="390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5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653" y="1791368"/>
            <a:ext cx="8052204" cy="44492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Group Dialogue: </a:t>
            </a:r>
            <a:r>
              <a:rPr lang="en-US" i="1" dirty="0" smtClean="0"/>
              <a:t>From the Deaf Multicultural Perspective</a:t>
            </a:r>
            <a:endParaRPr lang="en-US" dirty="0" smtClean="0"/>
          </a:p>
          <a:p>
            <a:pPr lvl="1">
              <a:spcBef>
                <a:spcPts val="576"/>
              </a:spcBef>
            </a:pPr>
            <a:r>
              <a:rPr lang="en-US" dirty="0" smtClean="0"/>
              <a:t>What demands did the interpreter face in each of the assignments?</a:t>
            </a:r>
          </a:p>
          <a:p>
            <a:pPr lvl="1">
              <a:spcBef>
                <a:spcPts val="576"/>
              </a:spcBef>
            </a:pPr>
            <a:r>
              <a:rPr lang="en-US" dirty="0" smtClean="0"/>
              <a:t>What </a:t>
            </a:r>
            <a:r>
              <a:rPr lang="en-US" dirty="0"/>
              <a:t>controls could they have used?</a:t>
            </a:r>
          </a:p>
          <a:p>
            <a:pPr lvl="1">
              <a:spcBef>
                <a:spcPts val="576"/>
              </a:spcBef>
            </a:pPr>
            <a:r>
              <a:rPr lang="en-US" dirty="0"/>
              <a:t>What did you learn from this activity?</a:t>
            </a:r>
          </a:p>
          <a:p>
            <a:pPr lvl="1">
              <a:spcBef>
                <a:spcPts val="576"/>
              </a:spcBef>
            </a:pPr>
            <a:r>
              <a:rPr lang="en-US" dirty="0"/>
              <a:t>How will this activity help you in deciding whether or not to accept an assignment?</a:t>
            </a:r>
          </a:p>
          <a:p>
            <a:pPr lvl="1">
              <a:spcBef>
                <a:spcPts val="576"/>
              </a:spcBef>
            </a:pPr>
            <a:r>
              <a:rPr lang="en-US" dirty="0"/>
              <a:t>Have you or someone you know had a similar experience? If yes, what lessons can you use to interpret more effectively?</a:t>
            </a:r>
          </a:p>
          <a:p>
            <a:pPr marL="0" indent="0">
              <a:buNone/>
            </a:pPr>
            <a:endParaRPr lang="en-US" alt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2: Examining Cultural Differences</a:t>
            </a:r>
          </a:p>
        </p:txBody>
      </p:sp>
    </p:spTree>
    <p:extLst>
      <p:ext uri="{BB962C8B-B14F-4D97-AF65-F5344CB8AC3E}">
        <p14:creationId xmlns:p14="http://schemas.microsoft.com/office/powerpoint/2010/main" val="529402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653" y="1791368"/>
            <a:ext cx="6663891" cy="4449236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/>
              <a:t>Key </a:t>
            </a:r>
            <a:r>
              <a:rPr lang="en-US" dirty="0" smtClean="0"/>
              <a:t>Questions</a:t>
            </a:r>
            <a:endParaRPr lang="en-US" dirty="0"/>
          </a:p>
          <a:p>
            <a:pPr lvl="1">
              <a:spcBef>
                <a:spcPts val="576"/>
              </a:spcBef>
            </a:pPr>
            <a:r>
              <a:rPr lang="en-US" dirty="0"/>
              <a:t>What gives rise to biases and stereotypes?</a:t>
            </a:r>
          </a:p>
          <a:p>
            <a:pPr lvl="1">
              <a:spcBef>
                <a:spcPts val="576"/>
              </a:spcBef>
            </a:pPr>
            <a:r>
              <a:rPr lang="en-US" dirty="0"/>
              <a:t>Why is it important to examine personal bias?</a:t>
            </a:r>
          </a:p>
          <a:p>
            <a:pPr lvl="1">
              <a:spcBef>
                <a:spcPts val="576"/>
              </a:spcBef>
            </a:pPr>
            <a:r>
              <a:rPr lang="en-US" dirty="0"/>
              <a:t>In what ways can bias and stereotypes influence interpreting processes?</a:t>
            </a:r>
          </a:p>
          <a:p>
            <a:pPr lvl="1">
              <a:spcBef>
                <a:spcPts val="576"/>
              </a:spcBef>
            </a:pPr>
            <a:r>
              <a:rPr lang="en-US" dirty="0"/>
              <a:t>What strategies work effectively when bias and stereotyping (either yours or others’) influences or interferes with interpreting?</a:t>
            </a:r>
          </a:p>
          <a:p>
            <a:pPr marL="0" indent="0">
              <a:buNone/>
            </a:pPr>
            <a:endParaRPr lang="en-US" alt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3:  Examining Bias &amp; Stereotyping</a:t>
            </a:r>
          </a:p>
        </p:txBody>
      </p:sp>
      <p:pic>
        <p:nvPicPr>
          <p:cNvPr id="4" name="Picture 3" descr="Question 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8544" y="2024289"/>
            <a:ext cx="1286170" cy="182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7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652" y="1791368"/>
            <a:ext cx="4151706" cy="44492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Concept </a:t>
            </a:r>
            <a:r>
              <a:rPr lang="en-US" dirty="0" smtClean="0"/>
              <a:t>Review</a:t>
            </a:r>
            <a:endParaRPr lang="en-US" dirty="0"/>
          </a:p>
          <a:p>
            <a:pPr lvl="1"/>
            <a:r>
              <a:rPr lang="en-US" dirty="0" smtClean="0"/>
              <a:t>Bias – One </a:t>
            </a:r>
            <a:r>
              <a:rPr lang="en-US" dirty="0"/>
              <a:t>sided, prejudice for or against</a:t>
            </a:r>
          </a:p>
          <a:p>
            <a:pPr lvl="1"/>
            <a:r>
              <a:rPr lang="en-US" dirty="0" smtClean="0"/>
              <a:t>Stereotyping – Oversimplified </a:t>
            </a:r>
            <a:r>
              <a:rPr lang="en-US" dirty="0"/>
              <a:t>or standard image; negative</a:t>
            </a:r>
          </a:p>
          <a:p>
            <a:pPr lvl="1"/>
            <a:r>
              <a:rPr lang="en-US" dirty="0"/>
              <a:t>Does bias tend to be negative?</a:t>
            </a:r>
          </a:p>
          <a:p>
            <a:pPr marL="0" indent="0">
              <a:buNone/>
            </a:pPr>
            <a:endParaRPr lang="en-US" alt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3:  Examining Bias &amp; Stereotyping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3537" y="1838910"/>
            <a:ext cx="3531783" cy="4125460"/>
          </a:xfrm>
          <a:prstGeom prst="rect">
            <a:avLst/>
          </a:prstGeom>
          <a:ln>
            <a:solidFill>
              <a:srgbClr val="BFBFBF"/>
            </a:solidFill>
          </a:ln>
        </p:spPr>
      </p:pic>
    </p:spTree>
    <p:extLst>
      <p:ext uri="{BB962C8B-B14F-4D97-AF65-F5344CB8AC3E}">
        <p14:creationId xmlns:p14="http://schemas.microsoft.com/office/powerpoint/2010/main" val="2815572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652" y="1791368"/>
            <a:ext cx="4465988" cy="4449236"/>
          </a:xfrm>
        </p:spPr>
        <p:txBody>
          <a:bodyPr/>
          <a:lstStyle/>
          <a:p>
            <a:pPr marL="0" indent="0" defTabSz="914400">
              <a:buClr>
                <a:schemeClr val="accent3">
                  <a:lumMod val="50000"/>
                </a:schemeClr>
              </a:buClr>
              <a:buNone/>
            </a:pPr>
            <a:r>
              <a:rPr lang="en-US" altLang="en-US" dirty="0" smtClean="0">
                <a:solidFill>
                  <a:srgbClr val="804000"/>
                </a:solidFill>
              </a:rPr>
              <a:t>Group Dialogue: </a:t>
            </a:r>
            <a:r>
              <a:rPr lang="en-US" altLang="en-US" dirty="0">
                <a:solidFill>
                  <a:srgbClr val="804000"/>
                </a:solidFill>
              </a:rPr>
              <a:t> </a:t>
            </a:r>
            <a:r>
              <a:rPr lang="en-US" altLang="en-US" dirty="0" smtClean="0">
                <a:solidFill>
                  <a:srgbClr val="804000"/>
                </a:solidFill>
              </a:rPr>
              <a:t>        </a:t>
            </a:r>
            <a:r>
              <a:rPr lang="en-US" altLang="en-US" i="1" dirty="0" smtClean="0">
                <a:solidFill>
                  <a:srgbClr val="804000"/>
                </a:solidFill>
              </a:rPr>
              <a:t>Redefining </a:t>
            </a:r>
            <a:r>
              <a:rPr lang="en-US" altLang="en-US" i="1" dirty="0">
                <a:solidFill>
                  <a:srgbClr val="804000"/>
                </a:solidFill>
              </a:rPr>
              <a:t>D-E-A-</a:t>
            </a:r>
            <a:r>
              <a:rPr lang="en-US" altLang="en-US" i="1" dirty="0" smtClean="0">
                <a:solidFill>
                  <a:srgbClr val="804000"/>
                </a:solidFill>
              </a:rPr>
              <a:t>F </a:t>
            </a:r>
          </a:p>
          <a:p>
            <a:pPr lvl="1" defTabSz="914400">
              <a:buClr>
                <a:schemeClr val="accent3">
                  <a:lumMod val="50000"/>
                </a:schemeClr>
              </a:buClr>
            </a:pPr>
            <a:r>
              <a:rPr lang="en-US" dirty="0" smtClean="0">
                <a:solidFill>
                  <a:srgbClr val="804000"/>
                </a:solidFill>
              </a:rPr>
              <a:t>Stuart Hall </a:t>
            </a:r>
            <a:r>
              <a:rPr lang="en-US" altLang="en-US" sz="2200" dirty="0" smtClean="0">
                <a:solidFill>
                  <a:srgbClr val="804000"/>
                </a:solidFill>
              </a:rPr>
              <a:t>(19:11-24:49)</a:t>
            </a:r>
          </a:p>
          <a:p>
            <a:pPr lvl="1" defTabSz="914400">
              <a:buClr>
                <a:schemeClr val="accent3">
                  <a:lumMod val="50000"/>
                </a:schemeClr>
              </a:buClr>
            </a:pPr>
            <a:r>
              <a:rPr lang="en-US" altLang="en-US" dirty="0" smtClean="0">
                <a:solidFill>
                  <a:srgbClr val="804000"/>
                </a:solidFill>
              </a:rPr>
              <a:t>Contesting </a:t>
            </a:r>
            <a:r>
              <a:rPr lang="en-US" altLang="en-US" dirty="0">
                <a:solidFill>
                  <a:srgbClr val="804000"/>
                </a:solidFill>
              </a:rPr>
              <a:t>Stereotypes </a:t>
            </a:r>
            <a:r>
              <a:rPr lang="en-US" altLang="en-US" sz="2200" dirty="0">
                <a:solidFill>
                  <a:srgbClr val="804000"/>
                </a:solidFill>
              </a:rPr>
              <a:t>(31:</a:t>
            </a:r>
            <a:r>
              <a:rPr lang="en-US" altLang="en-US" sz="2200" dirty="0" smtClean="0">
                <a:solidFill>
                  <a:srgbClr val="804000"/>
                </a:solidFill>
              </a:rPr>
              <a:t>42-33</a:t>
            </a:r>
            <a:r>
              <a:rPr lang="en-US" altLang="en-US" sz="2200" dirty="0">
                <a:solidFill>
                  <a:srgbClr val="804000"/>
                </a:solidFill>
              </a:rPr>
              <a:t>:</a:t>
            </a:r>
            <a:r>
              <a:rPr lang="en-US" altLang="en-US" sz="2200" dirty="0" smtClean="0">
                <a:solidFill>
                  <a:srgbClr val="804000"/>
                </a:solidFill>
              </a:rPr>
              <a:t>14)</a:t>
            </a:r>
          </a:p>
          <a:p>
            <a:pPr marL="0" indent="0" defTabSz="914400">
              <a:buClr>
                <a:schemeClr val="accent3">
                  <a:lumMod val="50000"/>
                </a:schemeClr>
              </a:buClr>
              <a:buNone/>
            </a:pPr>
            <a:r>
              <a:rPr lang="en-US" sz="2400" dirty="0" smtClean="0">
                <a:solidFill>
                  <a:srgbClr val="804000"/>
                </a:solidFill>
              </a:rPr>
              <a:t>Terminology</a:t>
            </a:r>
          </a:p>
          <a:p>
            <a:pPr marL="798512" lvl="1" defTabSz="914400">
              <a:buClr>
                <a:schemeClr val="accent3">
                  <a:lumMod val="50000"/>
                </a:schemeClr>
              </a:buClr>
            </a:pPr>
            <a:r>
              <a:rPr lang="en-US" dirty="0" smtClean="0">
                <a:solidFill>
                  <a:srgbClr val="804000"/>
                </a:solidFill>
              </a:rPr>
              <a:t>Limited information-stuck with standards</a:t>
            </a:r>
          </a:p>
          <a:p>
            <a:pPr marL="798512" lvl="1" defTabSz="914400">
              <a:buClr>
                <a:schemeClr val="accent3">
                  <a:lumMod val="50000"/>
                </a:schemeClr>
              </a:buClr>
            </a:pPr>
            <a:r>
              <a:rPr lang="en-US" dirty="0" smtClean="0">
                <a:solidFill>
                  <a:srgbClr val="804000"/>
                </a:solidFill>
              </a:rPr>
              <a:t>Powerlessness-to change</a:t>
            </a:r>
            <a:endParaRPr lang="en-US" dirty="0" smtClean="0"/>
          </a:p>
          <a:p>
            <a:pPr marL="0" indent="0">
              <a:buNone/>
            </a:pPr>
            <a:endParaRPr lang="en-US" alt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3:  Examining Bias &amp; Stereotyping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503" y="2625517"/>
            <a:ext cx="3606773" cy="240451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4547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652" y="1791368"/>
            <a:ext cx="3894456" cy="4449236"/>
          </a:xfrm>
        </p:spPr>
        <p:txBody>
          <a:bodyPr/>
          <a:lstStyle/>
          <a:p>
            <a:pPr marL="0" indent="0" defTabSz="914400">
              <a:buClr>
                <a:schemeClr val="accent3">
                  <a:lumMod val="50000"/>
                </a:schemeClr>
              </a:buClr>
              <a:buNone/>
            </a:pPr>
            <a:r>
              <a:rPr lang="en-US" altLang="en-US" dirty="0" smtClean="0">
                <a:solidFill>
                  <a:srgbClr val="804000"/>
                </a:solidFill>
              </a:rPr>
              <a:t>Group Dialogue</a:t>
            </a:r>
          </a:p>
          <a:p>
            <a:pPr lvl="1" defTabSz="914400">
              <a:buClr>
                <a:schemeClr val="accent3">
                  <a:lumMod val="50000"/>
                </a:schemeClr>
              </a:buClr>
            </a:pPr>
            <a:r>
              <a:rPr lang="en-US" dirty="0" smtClean="0">
                <a:solidFill>
                  <a:srgbClr val="804000"/>
                </a:solidFill>
              </a:rPr>
              <a:t>How does oppression feel?</a:t>
            </a:r>
          </a:p>
          <a:p>
            <a:pPr lvl="1" defTabSz="914400">
              <a:buClr>
                <a:schemeClr val="accent3">
                  <a:lumMod val="50000"/>
                </a:schemeClr>
              </a:buClr>
            </a:pPr>
            <a:r>
              <a:rPr lang="en-US" altLang="en-US" dirty="0" smtClean="0">
                <a:solidFill>
                  <a:srgbClr val="804000"/>
                </a:solidFill>
              </a:rPr>
              <a:t>How does oppression affect others?</a:t>
            </a:r>
            <a:endParaRPr lang="en-US" dirty="0" smtClean="0"/>
          </a:p>
          <a:p>
            <a:pPr marL="0" indent="0">
              <a:buNone/>
            </a:pPr>
            <a:endParaRPr lang="en-US" alt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3:  Examining Bias &amp; Stereotyping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591110" y="2050142"/>
            <a:ext cx="4003166" cy="266460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58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652" y="1791368"/>
            <a:ext cx="4189619" cy="4449236"/>
          </a:xfrm>
        </p:spPr>
        <p:txBody>
          <a:bodyPr/>
          <a:lstStyle/>
          <a:p>
            <a:pPr marL="0" indent="0" defTabSz="914400">
              <a:buClr>
                <a:schemeClr val="accent3">
                  <a:lumMod val="50000"/>
                </a:schemeClr>
              </a:buClr>
              <a:buNone/>
            </a:pPr>
            <a:r>
              <a:rPr lang="en-US" altLang="en-US" dirty="0" smtClean="0">
                <a:solidFill>
                  <a:srgbClr val="804000"/>
                </a:solidFill>
              </a:rPr>
              <a:t>Characteristics of Oppression</a:t>
            </a:r>
          </a:p>
          <a:p>
            <a:pPr lvl="1" defTabSz="914400">
              <a:buClr>
                <a:schemeClr val="accent3">
                  <a:lumMod val="50000"/>
                </a:schemeClr>
              </a:buClr>
            </a:pPr>
            <a:r>
              <a:rPr lang="en-US" dirty="0" smtClean="0">
                <a:solidFill>
                  <a:srgbClr val="804000"/>
                </a:solidFill>
              </a:rPr>
              <a:t>Being put down</a:t>
            </a:r>
          </a:p>
          <a:p>
            <a:pPr lvl="1" defTabSz="914400">
              <a:buClr>
                <a:schemeClr val="accent3">
                  <a:lumMod val="50000"/>
                </a:schemeClr>
              </a:buClr>
            </a:pPr>
            <a:r>
              <a:rPr lang="en-US" dirty="0" smtClean="0">
                <a:solidFill>
                  <a:srgbClr val="804000"/>
                </a:solidFill>
              </a:rPr>
              <a:t>Feeling inferior</a:t>
            </a:r>
            <a:endParaRPr lang="en-US" dirty="0">
              <a:solidFill>
                <a:srgbClr val="804000"/>
              </a:solidFill>
            </a:endParaRPr>
          </a:p>
          <a:p>
            <a:pPr lvl="1" defTabSz="914400">
              <a:buClr>
                <a:schemeClr val="accent3">
                  <a:lumMod val="50000"/>
                </a:schemeClr>
              </a:buClr>
            </a:pPr>
            <a:r>
              <a:rPr lang="en-US" dirty="0" smtClean="0">
                <a:solidFill>
                  <a:srgbClr val="804000"/>
                </a:solidFill>
              </a:rPr>
              <a:t>Denied privilege, opportunity or service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3:  Examining Bias &amp; Stereotyping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219" y="1952658"/>
            <a:ext cx="3532968" cy="27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1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651" y="1791368"/>
            <a:ext cx="4715421" cy="4449236"/>
          </a:xfrm>
        </p:spPr>
        <p:txBody>
          <a:bodyPr/>
          <a:lstStyle/>
          <a:p>
            <a:pPr marL="0" indent="0" defTabSz="914400">
              <a:buClr>
                <a:schemeClr val="accent3">
                  <a:lumMod val="50000"/>
                </a:schemeClr>
              </a:buClr>
              <a:buNone/>
            </a:pPr>
            <a:r>
              <a:rPr lang="en-US" altLang="en-US" dirty="0" smtClean="0">
                <a:solidFill>
                  <a:srgbClr val="804000"/>
                </a:solidFill>
              </a:rPr>
              <a:t>Group Dialogue: </a:t>
            </a:r>
            <a:r>
              <a:rPr lang="en-US" altLang="en-US" i="1" dirty="0" smtClean="0">
                <a:solidFill>
                  <a:srgbClr val="804000"/>
                </a:solidFill>
              </a:rPr>
              <a:t>Muskogee Indian Donnette Reins</a:t>
            </a:r>
          </a:p>
          <a:p>
            <a:pPr lvl="1" defTabSz="914400">
              <a:buClr>
                <a:schemeClr val="accent3">
                  <a:lumMod val="50000"/>
                </a:schemeClr>
              </a:buClr>
            </a:pPr>
            <a:r>
              <a:rPr lang="en-US" dirty="0" smtClean="0">
                <a:solidFill>
                  <a:srgbClr val="804000"/>
                </a:solidFill>
              </a:rPr>
              <a:t>Hair cut &amp; style</a:t>
            </a:r>
          </a:p>
          <a:p>
            <a:pPr lvl="1" defTabSz="914400">
              <a:buClr>
                <a:schemeClr val="accent3">
                  <a:lumMod val="50000"/>
                </a:schemeClr>
              </a:buClr>
            </a:pPr>
            <a:r>
              <a:rPr lang="en-US" dirty="0" smtClean="0">
                <a:solidFill>
                  <a:srgbClr val="804000"/>
                </a:solidFill>
              </a:rPr>
              <a:t>Black garb</a:t>
            </a:r>
            <a:endParaRPr lang="en-US" dirty="0">
              <a:solidFill>
                <a:srgbClr val="804000"/>
              </a:solidFill>
            </a:endParaRPr>
          </a:p>
          <a:p>
            <a:pPr lvl="1" defTabSz="914400">
              <a:buClr>
                <a:schemeClr val="accent3">
                  <a:lumMod val="50000"/>
                </a:schemeClr>
              </a:buClr>
            </a:pPr>
            <a:r>
              <a:rPr lang="en-US" dirty="0" smtClean="0">
                <a:solidFill>
                  <a:srgbClr val="804000"/>
                </a:solidFill>
              </a:rPr>
              <a:t>Totem pole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3:  Examining Bias &amp; Stereotyping</a:t>
            </a:r>
          </a:p>
        </p:txBody>
      </p:sp>
      <p:pic>
        <p:nvPicPr>
          <p:cNvPr id="4" name="Picture 3" descr="Donette Rei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767" y="1990573"/>
            <a:ext cx="2395596" cy="2904395"/>
          </a:xfrm>
          <a:prstGeom prst="rect">
            <a:avLst/>
          </a:prstGeom>
          <a:ln>
            <a:solidFill>
              <a:srgbClr val="BFBFBF"/>
            </a:solidFill>
          </a:ln>
        </p:spPr>
      </p:pic>
    </p:spTree>
    <p:extLst>
      <p:ext uri="{BB962C8B-B14F-4D97-AF65-F5344CB8AC3E}">
        <p14:creationId xmlns:p14="http://schemas.microsoft.com/office/powerpoint/2010/main" val="219159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651" y="1791368"/>
            <a:ext cx="5061605" cy="4449236"/>
          </a:xfrm>
        </p:spPr>
        <p:txBody>
          <a:bodyPr/>
          <a:lstStyle/>
          <a:p>
            <a:pPr marL="0" indent="0" defTabSz="914400">
              <a:buClr>
                <a:schemeClr val="accent3">
                  <a:lumMod val="50000"/>
                </a:schemeClr>
              </a:buClr>
              <a:buNone/>
            </a:pPr>
            <a:r>
              <a:rPr lang="en-US" altLang="en-US" dirty="0" smtClean="0">
                <a:solidFill>
                  <a:srgbClr val="804000"/>
                </a:solidFill>
              </a:rPr>
              <a:t>Group Dialogue: </a:t>
            </a:r>
            <a:r>
              <a:rPr lang="en-US" altLang="en-US" i="1" dirty="0" smtClean="0">
                <a:solidFill>
                  <a:srgbClr val="804000"/>
                </a:solidFill>
              </a:rPr>
              <a:t>Are </a:t>
            </a:r>
            <a:r>
              <a:rPr lang="en-US" altLang="en-US" i="1" dirty="0">
                <a:solidFill>
                  <a:srgbClr val="804000"/>
                </a:solidFill>
              </a:rPr>
              <a:t>You a Victim of White Privilege, Hearing Privilege or </a:t>
            </a:r>
            <a:r>
              <a:rPr lang="en-US" altLang="en-US" i="1" dirty="0" smtClean="0">
                <a:solidFill>
                  <a:srgbClr val="804000"/>
                </a:solidFill>
              </a:rPr>
              <a:t>Both?</a:t>
            </a:r>
          </a:p>
          <a:p>
            <a:pPr lvl="1" defTabSz="914400">
              <a:buClr>
                <a:schemeClr val="accent3">
                  <a:lumMod val="50000"/>
                </a:schemeClr>
              </a:buClr>
            </a:pPr>
            <a:r>
              <a:rPr lang="en-US" dirty="0" smtClean="0">
                <a:solidFill>
                  <a:srgbClr val="804000"/>
                </a:solidFill>
              </a:rPr>
              <a:t>What is white privilege?</a:t>
            </a:r>
          </a:p>
          <a:p>
            <a:pPr lvl="1" defTabSz="914400">
              <a:buClr>
                <a:schemeClr val="accent3">
                  <a:lumMod val="50000"/>
                </a:schemeClr>
              </a:buClr>
            </a:pPr>
            <a:r>
              <a:rPr lang="en-US" dirty="0" smtClean="0">
                <a:solidFill>
                  <a:srgbClr val="804000"/>
                </a:solidFill>
              </a:rPr>
              <a:t>What is hearing privilege?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3:  Examining Bias &amp; Stereotyping</a:t>
            </a:r>
          </a:p>
        </p:txBody>
      </p:sp>
      <p:pic>
        <p:nvPicPr>
          <p:cNvPr id="7" name="Picture 6" descr="CarlaGarc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293" y="1943031"/>
            <a:ext cx="2623071" cy="3194546"/>
          </a:xfrm>
          <a:prstGeom prst="rect">
            <a:avLst/>
          </a:prstGeom>
          <a:ln>
            <a:solidFill>
              <a:srgbClr val="BFBFBF"/>
            </a:solidFill>
          </a:ln>
        </p:spPr>
      </p:pic>
    </p:spTree>
    <p:extLst>
      <p:ext uri="{BB962C8B-B14F-4D97-AF65-F5344CB8AC3E}">
        <p14:creationId xmlns:p14="http://schemas.microsoft.com/office/powerpoint/2010/main" val="3832170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649" y="1602072"/>
            <a:ext cx="6947873" cy="4834098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/>
              <a:t>Key </a:t>
            </a:r>
            <a:r>
              <a:rPr lang="en-US" dirty="0" smtClean="0"/>
              <a:t>Questions</a:t>
            </a:r>
            <a:endParaRPr lang="en-US" dirty="0"/>
          </a:p>
          <a:p>
            <a:pPr lvl="1">
              <a:spcBef>
                <a:spcPts val="576"/>
              </a:spcBef>
            </a:pPr>
            <a:r>
              <a:rPr lang="en-US" sz="2150" dirty="0"/>
              <a:t>How do organizations established to support Deaf </a:t>
            </a:r>
            <a:r>
              <a:rPr lang="en-US" sz="2150" dirty="0" smtClean="0"/>
              <a:t>people of </a:t>
            </a:r>
            <a:r>
              <a:rPr lang="en-US" sz="2150" dirty="0"/>
              <a:t>color address the needs of the people they serve? In </a:t>
            </a:r>
            <a:r>
              <a:rPr lang="en-US" sz="2150" dirty="0" smtClean="0"/>
              <a:t>what ways </a:t>
            </a:r>
            <a:r>
              <a:rPr lang="en-US" sz="2150" dirty="0"/>
              <a:t>can they more fully support the people they serve? </a:t>
            </a:r>
          </a:p>
          <a:p>
            <a:pPr lvl="1">
              <a:spcBef>
                <a:spcPts val="576"/>
              </a:spcBef>
            </a:pPr>
            <a:r>
              <a:rPr lang="en-US" sz="2150" dirty="0"/>
              <a:t>What </a:t>
            </a:r>
            <a:r>
              <a:rPr lang="en-US" sz="2150" dirty="0" smtClean="0"/>
              <a:t>can these </a:t>
            </a:r>
            <a:r>
              <a:rPr lang="en-US" sz="2150" dirty="0"/>
              <a:t>organizations </a:t>
            </a:r>
            <a:r>
              <a:rPr lang="en-US" sz="2150" dirty="0" smtClean="0"/>
              <a:t>do </a:t>
            </a:r>
            <a:r>
              <a:rPr lang="en-US" sz="2150" dirty="0"/>
              <a:t>to support the work of Deaf interpreters?</a:t>
            </a:r>
          </a:p>
          <a:p>
            <a:pPr lvl="1">
              <a:spcBef>
                <a:spcPts val="576"/>
              </a:spcBef>
            </a:pPr>
            <a:r>
              <a:rPr lang="en-US" sz="2150" dirty="0"/>
              <a:t>In what ways can Deaf interpreters, who are not themselves people of color, benefit from joining </a:t>
            </a:r>
            <a:r>
              <a:rPr lang="en-US" sz="2150" dirty="0" smtClean="0"/>
              <a:t>organizations such </a:t>
            </a:r>
            <a:r>
              <a:rPr lang="en-US" sz="2150" dirty="0"/>
              <a:t>as NBDA and NCHDHH and learning more about these cultures?</a:t>
            </a:r>
          </a:p>
          <a:p>
            <a:pPr lvl="1">
              <a:spcBef>
                <a:spcPts val="576"/>
              </a:spcBef>
            </a:pPr>
            <a:r>
              <a:rPr lang="en-US" sz="2150" dirty="0"/>
              <a:t>Is it possible for individuals to not have any stereotypes and biases?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1: Ethnic &amp; Cultural Diversity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2522" y="1584999"/>
            <a:ext cx="1284277" cy="181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48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652" y="1791368"/>
            <a:ext cx="4764278" cy="44492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Group Dialogue</a:t>
            </a:r>
            <a:endParaRPr lang="en-US" dirty="0"/>
          </a:p>
          <a:p>
            <a:pPr lvl="1"/>
            <a:r>
              <a:rPr lang="en-US" dirty="0">
                <a:solidFill>
                  <a:srgbClr val="5F3613"/>
                </a:solidFill>
              </a:rPr>
              <a:t>Characteristics of oppression</a:t>
            </a:r>
          </a:p>
          <a:p>
            <a:pPr lvl="1"/>
            <a:r>
              <a:rPr lang="en-US" dirty="0">
                <a:solidFill>
                  <a:srgbClr val="5F3613"/>
                </a:solidFill>
              </a:rPr>
              <a:t>Meaning and impact of privilege</a:t>
            </a:r>
          </a:p>
          <a:p>
            <a:pPr lvl="1"/>
            <a:r>
              <a:rPr lang="en-US" dirty="0">
                <a:solidFill>
                  <a:srgbClr val="5F3613"/>
                </a:solidFill>
              </a:rPr>
              <a:t>Power relationships and impact on interpreted interactions</a:t>
            </a:r>
          </a:p>
          <a:p>
            <a:pPr lvl="1"/>
            <a:r>
              <a:rPr lang="en-US" dirty="0">
                <a:solidFill>
                  <a:srgbClr val="5F3613"/>
                </a:solidFill>
              </a:rPr>
              <a:t>Impact of consumer position within power dynamic on interpreting decisions or dynamics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3:  Examining Bias &amp; Stereotyping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556" y="2412035"/>
            <a:ext cx="2972764" cy="2972764"/>
          </a:xfrm>
          <a:prstGeom prst="rect">
            <a:avLst/>
          </a:prstGeom>
          <a:ln>
            <a:solidFill>
              <a:srgbClr val="BFBFBF"/>
            </a:solidFill>
          </a:ln>
        </p:spPr>
      </p:pic>
    </p:spTree>
    <p:extLst>
      <p:ext uri="{BB962C8B-B14F-4D97-AF65-F5344CB8AC3E}">
        <p14:creationId xmlns:p14="http://schemas.microsoft.com/office/powerpoint/2010/main" val="3994566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651" y="1791368"/>
            <a:ext cx="4833865" cy="44492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Privilege Walk Debriefing</a:t>
            </a:r>
            <a:endParaRPr lang="en-US" dirty="0"/>
          </a:p>
          <a:p>
            <a:pPr lvl="1"/>
            <a:r>
              <a:rPr lang="en-US" dirty="0">
                <a:solidFill>
                  <a:srgbClr val="5F3613"/>
                </a:solidFill>
              </a:rPr>
              <a:t>What happened?</a:t>
            </a:r>
          </a:p>
          <a:p>
            <a:pPr lvl="1"/>
            <a:r>
              <a:rPr lang="en-US" dirty="0">
                <a:solidFill>
                  <a:srgbClr val="5F3613"/>
                </a:solidFill>
              </a:rPr>
              <a:t>How did this exercise make you feel?</a:t>
            </a:r>
          </a:p>
          <a:p>
            <a:pPr lvl="1"/>
            <a:r>
              <a:rPr lang="en-US" dirty="0">
                <a:solidFill>
                  <a:srgbClr val="5F3613"/>
                </a:solidFill>
              </a:rPr>
              <a:t>What were your thoughts as you did this exercise?</a:t>
            </a:r>
          </a:p>
          <a:p>
            <a:pPr lvl="1"/>
            <a:r>
              <a:rPr lang="en-US" dirty="0">
                <a:solidFill>
                  <a:srgbClr val="5F3613"/>
                </a:solidFill>
              </a:rPr>
              <a:t>What have you learned from this experience?</a:t>
            </a:r>
          </a:p>
          <a:p>
            <a:pPr lvl="1"/>
            <a:r>
              <a:rPr lang="en-US" dirty="0">
                <a:solidFill>
                  <a:srgbClr val="5F3613"/>
                </a:solidFill>
              </a:rPr>
              <a:t>What can you do with this information in the future?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3:  Examining Bias &amp; Stereotyping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5212" y="2413181"/>
            <a:ext cx="3021152" cy="248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6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252" y="1791368"/>
            <a:ext cx="7741917" cy="44492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Group </a:t>
            </a:r>
            <a:r>
              <a:rPr lang="en-US" dirty="0" smtClean="0">
                <a:solidFill>
                  <a:srgbClr val="5F3613"/>
                </a:solidFill>
              </a:rPr>
              <a:t>Dialogue</a:t>
            </a:r>
            <a:endParaRPr lang="en-US" dirty="0">
              <a:solidFill>
                <a:srgbClr val="5F3613"/>
              </a:solidFill>
            </a:endParaRPr>
          </a:p>
          <a:p>
            <a:pPr lvl="1"/>
            <a:r>
              <a:rPr lang="en-US" dirty="0">
                <a:solidFill>
                  <a:srgbClr val="5F3613"/>
                </a:solidFill>
              </a:rPr>
              <a:t>Ethnic cultures/linguistic groups you are most/least comfortable working with</a:t>
            </a:r>
          </a:p>
          <a:p>
            <a:pPr lvl="1"/>
            <a:r>
              <a:rPr lang="en-US" dirty="0" smtClean="0">
                <a:solidFill>
                  <a:srgbClr val="5F3613"/>
                </a:solidFill>
              </a:rPr>
              <a:t>Personal experience </a:t>
            </a:r>
            <a:r>
              <a:rPr lang="en-US" dirty="0">
                <a:solidFill>
                  <a:srgbClr val="5F3613"/>
                </a:solidFill>
              </a:rPr>
              <a:t>with bias/</a:t>
            </a:r>
            <a:r>
              <a:rPr lang="en-US" dirty="0" smtClean="0">
                <a:solidFill>
                  <a:srgbClr val="5F3613"/>
                </a:solidFill>
              </a:rPr>
              <a:t>stereotyping</a:t>
            </a:r>
            <a:endParaRPr lang="en-US" dirty="0">
              <a:solidFill>
                <a:srgbClr val="5F3613"/>
              </a:solidFill>
            </a:endParaRPr>
          </a:p>
          <a:p>
            <a:pPr lvl="1"/>
            <a:r>
              <a:rPr lang="en-US" dirty="0">
                <a:solidFill>
                  <a:srgbClr val="5F3613"/>
                </a:solidFill>
              </a:rPr>
              <a:t>Overcoming </a:t>
            </a:r>
            <a:r>
              <a:rPr lang="en-US" dirty="0" smtClean="0">
                <a:solidFill>
                  <a:srgbClr val="5F3613"/>
                </a:solidFill>
              </a:rPr>
              <a:t>bias</a:t>
            </a:r>
            <a:r>
              <a:rPr lang="en-US" dirty="0">
                <a:solidFill>
                  <a:srgbClr val="5F3613"/>
                </a:solidFill>
              </a:rPr>
              <a:t>/stereotyping due to race or hearing status</a:t>
            </a:r>
          </a:p>
          <a:p>
            <a:pPr lvl="1"/>
            <a:r>
              <a:rPr lang="en-US" dirty="0">
                <a:solidFill>
                  <a:srgbClr val="5F3613"/>
                </a:solidFill>
              </a:rPr>
              <a:t>Taking action if you witness biases/stereotyping</a:t>
            </a:r>
          </a:p>
          <a:p>
            <a:pPr lvl="1"/>
            <a:r>
              <a:rPr lang="en-US" dirty="0">
                <a:solidFill>
                  <a:srgbClr val="5F3613"/>
                </a:solidFill>
              </a:rPr>
              <a:t>Reducing your biases/stereotyping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3:  Examining Bias &amp; Stereotyping</a:t>
            </a:r>
          </a:p>
        </p:txBody>
      </p:sp>
    </p:spTree>
    <p:extLst>
      <p:ext uri="{BB962C8B-B14F-4D97-AF65-F5344CB8AC3E}">
        <p14:creationId xmlns:p14="http://schemas.microsoft.com/office/powerpoint/2010/main" val="3903550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650" y="1791367"/>
            <a:ext cx="6834500" cy="43699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Key </a:t>
            </a:r>
            <a:r>
              <a:rPr lang="en-US" dirty="0" smtClean="0"/>
              <a:t>Questions</a:t>
            </a:r>
            <a:endParaRPr lang="en-US" dirty="0"/>
          </a:p>
          <a:p>
            <a:pPr lvl="1">
              <a:spcBef>
                <a:spcPts val="576"/>
              </a:spcBef>
            </a:pPr>
            <a:r>
              <a:rPr lang="en-US" dirty="0">
                <a:solidFill>
                  <a:srgbClr val="5F3613"/>
                </a:solidFill>
              </a:rPr>
              <a:t>How have immigrants contributed to diversity within the Deaf community?</a:t>
            </a:r>
          </a:p>
          <a:p>
            <a:pPr lvl="1">
              <a:spcBef>
                <a:spcPts val="576"/>
              </a:spcBef>
            </a:pPr>
            <a:r>
              <a:rPr lang="en-US" dirty="0">
                <a:solidFill>
                  <a:srgbClr val="5F3613"/>
                </a:solidFill>
              </a:rPr>
              <a:t>How have refugees contributed to diversity within the Deaf community?</a:t>
            </a:r>
          </a:p>
          <a:p>
            <a:pPr lvl="1">
              <a:spcBef>
                <a:spcPts val="576"/>
              </a:spcBef>
            </a:pPr>
            <a:r>
              <a:rPr lang="en-US" dirty="0">
                <a:solidFill>
                  <a:srgbClr val="5F3613"/>
                </a:solidFill>
              </a:rPr>
              <a:t>What do refugees and immigrants have in common?</a:t>
            </a:r>
          </a:p>
          <a:p>
            <a:pPr lvl="1">
              <a:spcBef>
                <a:spcPts val="576"/>
              </a:spcBef>
            </a:pPr>
            <a:r>
              <a:rPr lang="en-US" dirty="0">
                <a:solidFill>
                  <a:srgbClr val="5F3613"/>
                </a:solidFill>
              </a:rPr>
              <a:t>How do refugees and immigrants differ</a:t>
            </a:r>
            <a:r>
              <a:rPr lang="en-US" dirty="0" smtClean="0">
                <a:solidFill>
                  <a:srgbClr val="5F3613"/>
                </a:solidFill>
              </a:rPr>
              <a:t>?</a:t>
            </a:r>
          </a:p>
          <a:p>
            <a:pPr lvl="1">
              <a:spcBef>
                <a:spcPts val="576"/>
              </a:spcBef>
            </a:pPr>
            <a:r>
              <a:rPr lang="en-US" dirty="0" smtClean="0">
                <a:solidFill>
                  <a:srgbClr val="5F3613"/>
                </a:solidFill>
              </a:rPr>
              <a:t>What </a:t>
            </a:r>
            <a:r>
              <a:rPr lang="en-US" dirty="0">
                <a:solidFill>
                  <a:srgbClr val="5F3613"/>
                </a:solidFill>
              </a:rPr>
              <a:t>organizations, if any, exist to support Deaf and DeafBlind immigrants and refugees?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4</a:t>
            </a:r>
            <a:r>
              <a:rPr lang="en-US" dirty="0" smtClean="0"/>
              <a:t>: Immigrants </a:t>
            </a:r>
            <a:r>
              <a:rPr lang="en-US" dirty="0"/>
              <a:t>&amp; Refugees</a:t>
            </a:r>
          </a:p>
        </p:txBody>
      </p:sp>
      <p:pic>
        <p:nvPicPr>
          <p:cNvPr id="4" name="Picture 3" descr="Question 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150" y="2078569"/>
            <a:ext cx="1286170" cy="182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79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651" y="1791368"/>
            <a:ext cx="4890999" cy="44492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Group Dialogue</a:t>
            </a:r>
            <a:endParaRPr lang="en-US" dirty="0"/>
          </a:p>
          <a:p>
            <a:pPr lvl="1"/>
            <a:r>
              <a:rPr lang="en-US" dirty="0"/>
              <a:t>How are refugees viewed in the </a:t>
            </a:r>
            <a:r>
              <a:rPr lang="en-US" dirty="0" smtClean="0"/>
              <a:t>USA?</a:t>
            </a:r>
            <a:endParaRPr lang="en-US" dirty="0"/>
          </a:p>
          <a:p>
            <a:pPr lvl="1"/>
            <a:r>
              <a:rPr lang="en-US" dirty="0"/>
              <a:t>With the previous questions in mind, how </a:t>
            </a:r>
            <a:r>
              <a:rPr lang="en-US" dirty="0" smtClean="0"/>
              <a:t>do people in the USA </a:t>
            </a:r>
            <a:r>
              <a:rPr lang="en-US" dirty="0"/>
              <a:t>view Deaf </a:t>
            </a:r>
            <a:r>
              <a:rPr lang="en-US" dirty="0" smtClean="0"/>
              <a:t>people who </a:t>
            </a:r>
            <a:r>
              <a:rPr lang="en-US" dirty="0"/>
              <a:t>immigrate or are refugees?</a:t>
            </a:r>
          </a:p>
          <a:p>
            <a:pPr lvl="1"/>
            <a:r>
              <a:rPr lang="en-US" dirty="0"/>
              <a:t>Describe personal perceptions, as Deaf interpreters, toward immigrants and refugees?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4</a:t>
            </a:r>
            <a:r>
              <a:rPr lang="en-US" dirty="0" smtClean="0"/>
              <a:t>: Immigrants </a:t>
            </a:r>
            <a:r>
              <a:rPr lang="en-US" dirty="0"/>
              <a:t>&amp; Refugees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466" y="2374647"/>
            <a:ext cx="2984854" cy="22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81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651" y="1791368"/>
            <a:ext cx="4890999" cy="44492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Group Dialogue</a:t>
            </a:r>
            <a:endParaRPr lang="en-US" dirty="0"/>
          </a:p>
          <a:p>
            <a:pPr lvl="1"/>
            <a:r>
              <a:rPr lang="en-US" dirty="0"/>
              <a:t>How are immigrants and refugees </a:t>
            </a:r>
            <a:r>
              <a:rPr lang="en-US" dirty="0" smtClean="0"/>
              <a:t>alike?</a:t>
            </a:r>
            <a:endParaRPr lang="en-US" dirty="0"/>
          </a:p>
          <a:p>
            <a:pPr lvl="1"/>
            <a:r>
              <a:rPr lang="en-US" dirty="0" smtClean="0"/>
              <a:t>How </a:t>
            </a:r>
            <a:r>
              <a:rPr lang="en-US" dirty="0"/>
              <a:t>are they different?</a:t>
            </a:r>
          </a:p>
          <a:p>
            <a:pPr lvl="1"/>
            <a:r>
              <a:rPr lang="en-US" dirty="0"/>
              <a:t>Relate your experiences working with either or both </a:t>
            </a:r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4</a:t>
            </a:r>
            <a:r>
              <a:rPr lang="en-US" dirty="0" smtClean="0"/>
              <a:t>: Immigrants </a:t>
            </a:r>
            <a:r>
              <a:rPr lang="en-US" dirty="0"/>
              <a:t>&amp; Refugees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466" y="2374647"/>
            <a:ext cx="2984854" cy="22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99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650" y="1791368"/>
            <a:ext cx="7642479" cy="44492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Group Dialogue: Trainer-Selected Videos</a:t>
            </a:r>
            <a:endParaRPr lang="en-US" dirty="0"/>
          </a:p>
          <a:p>
            <a:pPr marL="798512" lvl="1"/>
            <a:r>
              <a:rPr lang="en-US" dirty="0"/>
              <a:t>What are your thoughts and reactions?</a:t>
            </a:r>
          </a:p>
          <a:p>
            <a:pPr marL="798512" lvl="1"/>
            <a:r>
              <a:rPr lang="en-US" dirty="0"/>
              <a:t>What unique issues do immigrants and refugees face that are different from those in the mainstream Deaf or DeafBlind communities?</a:t>
            </a:r>
          </a:p>
          <a:p>
            <a:pPr lvl="1"/>
            <a:r>
              <a:rPr lang="en-US" dirty="0"/>
              <a:t>What organizations or resources might be able to provide support?</a:t>
            </a:r>
          </a:p>
          <a:p>
            <a:pPr lvl="1"/>
            <a:r>
              <a:rPr lang="en-US" dirty="0"/>
              <a:t>Did you become more aware of your own biases or stereotypes?</a:t>
            </a:r>
          </a:p>
          <a:p>
            <a:pPr lvl="1"/>
            <a:r>
              <a:rPr lang="en-US" dirty="0"/>
              <a:t>How would you apply what you have learned as a </a:t>
            </a:r>
            <a:r>
              <a:rPr lang="en-US" dirty="0" smtClean="0"/>
              <a:t>Deaf interpreter?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4</a:t>
            </a:r>
            <a:r>
              <a:rPr lang="en-US" dirty="0" smtClean="0"/>
              <a:t>: Immigrants </a:t>
            </a:r>
            <a:r>
              <a:rPr lang="en-US" dirty="0"/>
              <a:t>&amp; Refugees</a:t>
            </a:r>
          </a:p>
        </p:txBody>
      </p:sp>
    </p:spTree>
    <p:extLst>
      <p:ext uri="{BB962C8B-B14F-4D97-AF65-F5344CB8AC3E}">
        <p14:creationId xmlns:p14="http://schemas.microsoft.com/office/powerpoint/2010/main" val="3645204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650" y="1791368"/>
            <a:ext cx="6834499" cy="4449236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/>
              <a:t>Key </a:t>
            </a:r>
            <a:r>
              <a:rPr lang="en-US" dirty="0" smtClean="0"/>
              <a:t>Questions</a:t>
            </a:r>
            <a:endParaRPr lang="en-US" dirty="0"/>
          </a:p>
          <a:p>
            <a:pPr lvl="1">
              <a:spcBef>
                <a:spcPts val="576"/>
              </a:spcBef>
            </a:pPr>
            <a:r>
              <a:rPr lang="en-US" dirty="0"/>
              <a:t>What ethnicities exist within the Deaf community?</a:t>
            </a:r>
          </a:p>
          <a:p>
            <a:pPr lvl="1">
              <a:spcBef>
                <a:spcPts val="576"/>
              </a:spcBef>
            </a:pPr>
            <a:r>
              <a:rPr lang="en-US" dirty="0"/>
              <a:t>What experiences do you have as a Deaf interpreter with ethnically diverse Deaf people?</a:t>
            </a:r>
          </a:p>
          <a:p>
            <a:pPr lvl="1">
              <a:spcBef>
                <a:spcPts val="576"/>
              </a:spcBef>
            </a:pPr>
            <a:r>
              <a:rPr lang="en-US" dirty="0"/>
              <a:t>How does/did this experience impact or influence your effectiveness as a Deaf interpreter?</a:t>
            </a:r>
          </a:p>
          <a:p>
            <a:pPr lvl="1">
              <a:spcBef>
                <a:spcPts val="576"/>
              </a:spcBef>
            </a:pPr>
            <a:r>
              <a:rPr lang="en-US" dirty="0"/>
              <a:t>What knowledge and skills do you possess that enables you to work as a Deaf interpreter with ethnically diverse consumers?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5: </a:t>
            </a:r>
            <a:r>
              <a:rPr lang="en-US" dirty="0" smtClean="0"/>
              <a:t>Knowledge </a:t>
            </a:r>
            <a:r>
              <a:rPr lang="en-US" dirty="0"/>
              <a:t>&amp; Skills Needed as a Deaf Interpreter</a:t>
            </a:r>
          </a:p>
        </p:txBody>
      </p:sp>
      <p:pic>
        <p:nvPicPr>
          <p:cNvPr id="6" name="Picture 5" descr="Question 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150" y="2078569"/>
            <a:ext cx="1286170" cy="182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4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651" y="1791368"/>
            <a:ext cx="4221769" cy="44492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Domains &amp; Competencies</a:t>
            </a:r>
          </a:p>
          <a:p>
            <a:pPr lvl="1"/>
            <a:r>
              <a:rPr lang="en-US" dirty="0" smtClean="0"/>
              <a:t>Which apply to Deaf interpreters working with culturally diverse Deaf people?</a:t>
            </a:r>
          </a:p>
          <a:p>
            <a:pPr lvl="1"/>
            <a:r>
              <a:rPr lang="en-US" dirty="0" smtClean="0"/>
              <a:t>Which competencies support Deaf interpreter work effectiveness?</a:t>
            </a:r>
          </a:p>
          <a:p>
            <a:pPr lvl="1"/>
            <a:r>
              <a:rPr lang="en-US" dirty="0" smtClean="0"/>
              <a:t>How do these impact Deaf interpreter practice?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5: </a:t>
            </a:r>
            <a:r>
              <a:rPr lang="en-US" dirty="0" smtClean="0"/>
              <a:t>Knowledge </a:t>
            </a:r>
            <a:r>
              <a:rPr lang="en-US" dirty="0"/>
              <a:t>&amp; Skills Needed as a Deaf Interpreter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6420" y="3345429"/>
            <a:ext cx="38989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0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651" y="1791368"/>
            <a:ext cx="7443329" cy="4449236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804000"/>
                </a:solidFill>
              </a:rPr>
              <a:t>Group Dialogue: </a:t>
            </a:r>
            <a:r>
              <a:rPr lang="en-US" altLang="en-US" i="1" dirty="0">
                <a:solidFill>
                  <a:srgbClr val="804000"/>
                </a:solidFill>
              </a:rPr>
              <a:t>Muskogee Indian Donnette </a:t>
            </a:r>
            <a:r>
              <a:rPr lang="en-US" altLang="en-US" i="1" dirty="0" smtClean="0">
                <a:solidFill>
                  <a:srgbClr val="804000"/>
                </a:solidFill>
              </a:rPr>
              <a:t>Reins</a:t>
            </a:r>
          </a:p>
          <a:p>
            <a:pPr marL="798512" lvl="1"/>
            <a:r>
              <a:rPr lang="en-US" dirty="0" smtClean="0"/>
              <a:t>What was </a:t>
            </a:r>
            <a:r>
              <a:rPr lang="en-US" dirty="0" err="1" smtClean="0"/>
              <a:t>Donnette’s</a:t>
            </a:r>
            <a:r>
              <a:rPr lang="en-US" dirty="0" smtClean="0"/>
              <a:t> dominant culture?</a:t>
            </a:r>
          </a:p>
          <a:p>
            <a:pPr lvl="1"/>
            <a:r>
              <a:rPr lang="en-US" dirty="0" smtClean="0"/>
              <a:t>Did </a:t>
            </a:r>
            <a:r>
              <a:rPr lang="en-US" dirty="0"/>
              <a:t>this change? If so, how?</a:t>
            </a:r>
          </a:p>
          <a:p>
            <a:pPr lvl="1"/>
            <a:r>
              <a:rPr lang="en-US" dirty="0"/>
              <a:t>What signs were used that are different than yours?</a:t>
            </a:r>
          </a:p>
          <a:p>
            <a:pPr lvl="1"/>
            <a:r>
              <a:rPr lang="en-US" dirty="0"/>
              <a:t>Are these signs permitted outside of her culture</a:t>
            </a:r>
            <a:r>
              <a:rPr lang="en-US" dirty="0" smtClean="0"/>
              <a:t>? Why</a:t>
            </a:r>
            <a:r>
              <a:rPr lang="en-US" dirty="0"/>
              <a:t>/why not?</a:t>
            </a:r>
          </a:p>
          <a:p>
            <a:pPr lvl="1"/>
            <a:r>
              <a:rPr lang="en-US" dirty="0"/>
              <a:t>Could adopting her signs/culture-specific gestures support the interaction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was this activity helpful for you </a:t>
            </a:r>
            <a:r>
              <a:rPr lang="en-US" dirty="0"/>
              <a:t>as a </a:t>
            </a:r>
            <a:r>
              <a:rPr lang="en-US" dirty="0" smtClean="0"/>
              <a:t>Deaf interpreter?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5: </a:t>
            </a:r>
            <a:r>
              <a:rPr lang="en-US" dirty="0" smtClean="0"/>
              <a:t>Knowledge </a:t>
            </a:r>
            <a:r>
              <a:rPr lang="en-US" dirty="0"/>
              <a:t>&amp; Skills Needed as a Deaf Interpreter</a:t>
            </a:r>
          </a:p>
        </p:txBody>
      </p:sp>
    </p:spTree>
    <p:extLst>
      <p:ext uri="{BB962C8B-B14F-4D97-AF65-F5344CB8AC3E}">
        <p14:creationId xmlns:p14="http://schemas.microsoft.com/office/powerpoint/2010/main" val="3204655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651" y="1731842"/>
            <a:ext cx="7843447" cy="4704328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Group Dialogue</a:t>
            </a:r>
            <a:endParaRPr lang="en-US" dirty="0"/>
          </a:p>
          <a:p>
            <a:pPr lvl="1">
              <a:spcBef>
                <a:spcPts val="576"/>
              </a:spcBef>
            </a:pPr>
            <a:r>
              <a:rPr lang="en-US" sz="2250" dirty="0"/>
              <a:t>What ethnic cultures exist within the Deaf community? </a:t>
            </a:r>
          </a:p>
          <a:p>
            <a:pPr lvl="1">
              <a:spcBef>
                <a:spcPts val="576"/>
              </a:spcBef>
            </a:pPr>
            <a:r>
              <a:rPr lang="en-US" sz="2250" dirty="0"/>
              <a:t>What organizations exist to support Deaf people of color? </a:t>
            </a:r>
            <a:r>
              <a:rPr lang="en-US" sz="2250" dirty="0" smtClean="0"/>
              <a:t>How </a:t>
            </a:r>
            <a:r>
              <a:rPr lang="en-US" sz="2250" dirty="0"/>
              <a:t>are these organizations addressing issues unique to immigrants and refugees? </a:t>
            </a:r>
          </a:p>
          <a:p>
            <a:pPr lvl="1">
              <a:spcBef>
                <a:spcPts val="576"/>
              </a:spcBef>
            </a:pPr>
            <a:r>
              <a:rPr lang="en-US" sz="2250" dirty="0"/>
              <a:t>To what ethnic group(s) do you belong? </a:t>
            </a:r>
          </a:p>
          <a:p>
            <a:pPr lvl="1">
              <a:spcBef>
                <a:spcPts val="576"/>
              </a:spcBef>
            </a:pPr>
            <a:r>
              <a:rPr lang="en-US" sz="2250" dirty="0"/>
              <a:t>What are your experiences as a Deaf person of color, if applicable? </a:t>
            </a:r>
          </a:p>
          <a:p>
            <a:pPr lvl="1">
              <a:spcBef>
                <a:spcPts val="576"/>
              </a:spcBef>
            </a:pPr>
            <a:r>
              <a:rPr lang="en-US" sz="2250" dirty="0"/>
              <a:t>Have you worked with Deaf people whose ethnicity is different from yours? If yes, </a:t>
            </a:r>
            <a:r>
              <a:rPr lang="en-US" sz="2250" dirty="0" smtClean="0"/>
              <a:t>what </a:t>
            </a:r>
            <a:r>
              <a:rPr lang="en-US" sz="2250" dirty="0"/>
              <a:t>insights can you share that would be helpful to Deaf interpreters who may work with Deaf people of color? </a:t>
            </a:r>
          </a:p>
          <a:p>
            <a:pPr lvl="2">
              <a:spcBef>
                <a:spcPts val="1200"/>
              </a:spcBef>
            </a:pPr>
            <a:endParaRPr lang="en-US" dirty="0"/>
          </a:p>
          <a:p>
            <a:pPr marL="457200" lvl="1" indent="0">
              <a:spcBef>
                <a:spcPts val="1200"/>
              </a:spcBef>
              <a:buNone/>
            </a:pPr>
            <a:endParaRPr lang="en-US" dirty="0"/>
          </a:p>
          <a:p>
            <a:pPr lvl="1">
              <a:spcBef>
                <a:spcPts val="1200"/>
              </a:spcBef>
            </a:pPr>
            <a:endParaRPr lang="en-US" dirty="0"/>
          </a:p>
          <a:p>
            <a:pPr lvl="1">
              <a:spcBef>
                <a:spcPts val="1200"/>
              </a:spcBef>
            </a:pPr>
            <a:endParaRPr lang="en-US" dirty="0"/>
          </a:p>
          <a:p>
            <a:pPr marL="457200" lvl="1" indent="0">
              <a:spcBef>
                <a:spcPts val="1200"/>
              </a:spcBef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1: Ethnic &amp; Cultural Diversity</a:t>
            </a:r>
          </a:p>
        </p:txBody>
      </p:sp>
    </p:spTree>
    <p:extLst>
      <p:ext uri="{BB962C8B-B14F-4D97-AF65-F5344CB8AC3E}">
        <p14:creationId xmlns:p14="http://schemas.microsoft.com/office/powerpoint/2010/main" val="652426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650" y="1791368"/>
            <a:ext cx="7930431" cy="44492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Group Dialogue: Trainer-Selected Videos</a:t>
            </a:r>
          </a:p>
          <a:p>
            <a:pPr lvl="1">
              <a:spcBef>
                <a:spcPts val="576"/>
              </a:spcBef>
            </a:pPr>
            <a:r>
              <a:rPr lang="en-US" dirty="0" smtClean="0"/>
              <a:t>What </a:t>
            </a:r>
            <a:r>
              <a:rPr lang="en-US" dirty="0"/>
              <a:t>challenges or issues (demands) must Deaf interpreters be aware of when working in a setting outside of their culture? </a:t>
            </a:r>
          </a:p>
          <a:p>
            <a:pPr lvl="1">
              <a:spcBef>
                <a:spcPts val="576"/>
              </a:spcBef>
            </a:pPr>
            <a:r>
              <a:rPr lang="en-US" dirty="0" smtClean="0"/>
              <a:t>What, if any, cultural </a:t>
            </a:r>
            <a:r>
              <a:rPr lang="en-US" dirty="0"/>
              <a:t>and linguistic errors </a:t>
            </a:r>
            <a:r>
              <a:rPr lang="en-US" dirty="0" smtClean="0"/>
              <a:t>did the interpreters make? </a:t>
            </a:r>
            <a:endParaRPr lang="en-US" dirty="0"/>
          </a:p>
          <a:p>
            <a:pPr lvl="1">
              <a:spcBef>
                <a:spcPts val="576"/>
              </a:spcBef>
            </a:pPr>
            <a:r>
              <a:rPr lang="en-US" dirty="0"/>
              <a:t>How </a:t>
            </a:r>
            <a:r>
              <a:rPr lang="en-US" dirty="0" smtClean="0"/>
              <a:t>is using </a:t>
            </a:r>
            <a:r>
              <a:rPr lang="en-US" dirty="0"/>
              <a:t>a sign language interpreter who </a:t>
            </a:r>
            <a:r>
              <a:rPr lang="en-US" dirty="0" smtClean="0"/>
              <a:t>knows the consumer’s country sign </a:t>
            </a:r>
            <a:r>
              <a:rPr lang="en-US" dirty="0"/>
              <a:t>language (</a:t>
            </a:r>
            <a:r>
              <a:rPr lang="en-US" dirty="0" smtClean="0"/>
              <a:t>controls) </a:t>
            </a:r>
            <a:r>
              <a:rPr lang="en-US" dirty="0"/>
              <a:t>helpful? </a:t>
            </a:r>
          </a:p>
          <a:p>
            <a:pPr lvl="1">
              <a:spcBef>
                <a:spcPts val="576"/>
              </a:spcBef>
            </a:pPr>
            <a:r>
              <a:rPr lang="en-US" dirty="0" smtClean="0"/>
              <a:t>Describe logistical </a:t>
            </a:r>
            <a:r>
              <a:rPr lang="en-US" dirty="0"/>
              <a:t>considerations (controls) for effective interpreting at cultural </a:t>
            </a:r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5: </a:t>
            </a:r>
            <a:r>
              <a:rPr lang="en-US" dirty="0" smtClean="0"/>
              <a:t>Knowledge </a:t>
            </a:r>
            <a:r>
              <a:rPr lang="en-US" dirty="0"/>
              <a:t>&amp; Skills Needed as a Deaf Interpreter</a:t>
            </a:r>
          </a:p>
        </p:txBody>
      </p:sp>
    </p:spTree>
    <p:extLst>
      <p:ext uri="{BB962C8B-B14F-4D97-AF65-F5344CB8AC3E}">
        <p14:creationId xmlns:p14="http://schemas.microsoft.com/office/powerpoint/2010/main" val="374368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651" y="1791368"/>
            <a:ext cx="7662324" cy="44492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Group Dialogue: Trainer-Selected </a:t>
            </a:r>
            <a:r>
              <a:rPr lang="en-US" dirty="0" smtClean="0"/>
              <a:t>Videos, cont’d</a:t>
            </a:r>
            <a:endParaRPr lang="en-US" dirty="0"/>
          </a:p>
          <a:p>
            <a:pPr lvl="1">
              <a:spcBef>
                <a:spcPts val="576"/>
              </a:spcBef>
            </a:pPr>
            <a:r>
              <a:rPr lang="en-US" dirty="0" smtClean="0"/>
              <a:t>Are </a:t>
            </a:r>
            <a:r>
              <a:rPr lang="en-US" dirty="0"/>
              <a:t>you skilled and knowledgeable in another sign </a:t>
            </a:r>
            <a:r>
              <a:rPr lang="en-US" dirty="0" smtClean="0"/>
              <a:t>language/s </a:t>
            </a:r>
            <a:r>
              <a:rPr lang="en-US" dirty="0"/>
              <a:t>or </a:t>
            </a:r>
            <a:r>
              <a:rPr lang="en-US" dirty="0" smtClean="0"/>
              <a:t>culture/s? </a:t>
            </a:r>
            <a:endParaRPr lang="en-US" dirty="0"/>
          </a:p>
          <a:p>
            <a:pPr lvl="1">
              <a:spcBef>
                <a:spcPts val="576"/>
              </a:spcBef>
            </a:pPr>
            <a:r>
              <a:rPr lang="en-US" dirty="0"/>
              <a:t>What would you do if you were called to interpret an event or meeting that was outside of your cultural/linguistic comfort zone? What demands would exist? What controls could be used to address the demands? </a:t>
            </a:r>
          </a:p>
          <a:p>
            <a:pPr lvl="1">
              <a:spcBef>
                <a:spcPts val="576"/>
              </a:spcBef>
            </a:pPr>
            <a:r>
              <a:rPr lang="en-US" dirty="0"/>
              <a:t>What resources may be helpful when working with people who are ethnically diverse?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5: </a:t>
            </a:r>
            <a:r>
              <a:rPr lang="en-US" dirty="0" smtClean="0"/>
              <a:t>Knowledge </a:t>
            </a:r>
            <a:r>
              <a:rPr lang="en-US" dirty="0"/>
              <a:t>&amp; Skills Needed as a Deaf Interpreter</a:t>
            </a:r>
          </a:p>
        </p:txBody>
      </p:sp>
    </p:spTree>
    <p:extLst>
      <p:ext uri="{BB962C8B-B14F-4D97-AF65-F5344CB8AC3E}">
        <p14:creationId xmlns:p14="http://schemas.microsoft.com/office/powerpoint/2010/main" val="2350453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651" y="1791368"/>
            <a:ext cx="5377025" cy="44492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Group Dialogue: </a:t>
            </a:r>
            <a:r>
              <a:rPr lang="en-US" i="1" dirty="0" smtClean="0"/>
              <a:t>Reflections </a:t>
            </a:r>
            <a:r>
              <a:rPr lang="en-US" i="1" dirty="0"/>
              <a:t>on Cultural &amp; Religious Diversity by </a:t>
            </a:r>
            <a:r>
              <a:rPr lang="en-US" i="1" dirty="0" smtClean="0"/>
              <a:t>L.G. </a:t>
            </a:r>
            <a:r>
              <a:rPr lang="en-US" i="1" dirty="0" err="1" smtClean="0"/>
              <a:t>Peterkin</a:t>
            </a:r>
            <a:endParaRPr lang="en-US" dirty="0"/>
          </a:p>
          <a:p>
            <a:pPr lvl="1"/>
            <a:r>
              <a:rPr lang="en-US" dirty="0"/>
              <a:t>What cultural adjustments did </a:t>
            </a:r>
            <a:r>
              <a:rPr lang="en-US" dirty="0" smtClean="0"/>
              <a:t>Lillian make </a:t>
            </a:r>
            <a:r>
              <a:rPr lang="en-US" dirty="0"/>
              <a:t>when working with </a:t>
            </a:r>
            <a:r>
              <a:rPr lang="en-US" dirty="0" smtClean="0"/>
              <a:t>the client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What extra-linguistic knowledge (ELK) did </a:t>
            </a:r>
            <a:r>
              <a:rPr lang="en-US" dirty="0" smtClean="0"/>
              <a:t>she have </a:t>
            </a:r>
            <a:r>
              <a:rPr lang="en-US" dirty="0"/>
              <a:t>that supported her work with this ethnic group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adjustments can you make when working both within and outside of your ethnicity?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5: </a:t>
            </a:r>
            <a:r>
              <a:rPr lang="en-US" dirty="0" smtClean="0"/>
              <a:t>Knowledge </a:t>
            </a:r>
            <a:r>
              <a:rPr lang="en-US" dirty="0"/>
              <a:t>&amp; Skills Needed as a Deaf Interpreter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207"/>
          <a:stretch/>
        </p:blipFill>
        <p:spPr>
          <a:xfrm>
            <a:off x="6023842" y="3075550"/>
            <a:ext cx="2553555" cy="24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70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650" y="1791367"/>
            <a:ext cx="5042622" cy="4696987"/>
          </a:xfrm>
        </p:spPr>
        <p:txBody>
          <a:bodyPr/>
          <a:lstStyle/>
          <a:p>
            <a:pPr marL="0" indent="0">
              <a:spcBef>
                <a:spcPts val="576"/>
              </a:spcBef>
              <a:buNone/>
            </a:pPr>
            <a:r>
              <a:rPr lang="en-US" dirty="0" smtClean="0"/>
              <a:t>Group Discussion </a:t>
            </a:r>
          </a:p>
          <a:p>
            <a:pPr>
              <a:spcBef>
                <a:spcPts val="576"/>
              </a:spcBef>
            </a:pPr>
            <a:r>
              <a:rPr lang="en-US" sz="2400" dirty="0" smtClean="0"/>
              <a:t>Using </a:t>
            </a:r>
            <a:r>
              <a:rPr lang="en-US" sz="2400" dirty="0"/>
              <a:t>the five Case Study worksheets, discuss strategies for working with various </a:t>
            </a:r>
            <a:r>
              <a:rPr lang="en-US" sz="2400" dirty="0" smtClean="0"/>
              <a:t>consumers</a:t>
            </a:r>
            <a:endParaRPr lang="en-US" sz="2400" dirty="0"/>
          </a:p>
          <a:p>
            <a:pPr lvl="1">
              <a:spcBef>
                <a:spcPts val="576"/>
              </a:spcBef>
            </a:pPr>
            <a:r>
              <a:rPr lang="en-US" dirty="0"/>
              <a:t>Linguistic challenges</a:t>
            </a:r>
          </a:p>
          <a:p>
            <a:pPr lvl="1">
              <a:spcBef>
                <a:spcPts val="576"/>
              </a:spcBef>
            </a:pPr>
            <a:r>
              <a:rPr lang="en-US" dirty="0" smtClean="0"/>
              <a:t>Inter- and intra-personal </a:t>
            </a:r>
            <a:r>
              <a:rPr lang="en-US" dirty="0"/>
              <a:t>challenges</a:t>
            </a:r>
          </a:p>
          <a:p>
            <a:pPr lvl="1">
              <a:spcBef>
                <a:spcPts val="576"/>
              </a:spcBef>
            </a:pPr>
            <a:r>
              <a:rPr lang="en-US" dirty="0"/>
              <a:t>Interpreting strategies and rationale</a:t>
            </a:r>
          </a:p>
          <a:p>
            <a:pPr lvl="1">
              <a:spcBef>
                <a:spcPts val="576"/>
              </a:spcBef>
            </a:pPr>
            <a:r>
              <a:rPr lang="en-US" dirty="0"/>
              <a:t>Other considerations needed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5: </a:t>
            </a:r>
            <a:r>
              <a:rPr lang="en-US" dirty="0" smtClean="0"/>
              <a:t>Knowledge </a:t>
            </a:r>
            <a:r>
              <a:rPr lang="en-US" dirty="0"/>
              <a:t>&amp; Skills Needed as a Deaf Interpreter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272" y="2519727"/>
            <a:ext cx="3078047" cy="204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0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651" y="1791368"/>
            <a:ext cx="5164397" cy="46100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Organizational Analysis</a:t>
            </a:r>
            <a:endParaRPr lang="en-US" dirty="0"/>
          </a:p>
          <a:p>
            <a:pPr lvl="1">
              <a:spcBef>
                <a:spcPts val="576"/>
              </a:spcBef>
            </a:pPr>
            <a:r>
              <a:rPr lang="en-US" sz="2300" dirty="0"/>
              <a:t>Mano a Mano</a:t>
            </a:r>
          </a:p>
          <a:p>
            <a:pPr lvl="1">
              <a:spcBef>
                <a:spcPts val="576"/>
              </a:spcBef>
            </a:pPr>
            <a:r>
              <a:rPr lang="en-US" sz="2300" dirty="0"/>
              <a:t>National Alliance of Black Interpreters</a:t>
            </a:r>
          </a:p>
          <a:p>
            <a:pPr lvl="1">
              <a:spcBef>
                <a:spcPts val="576"/>
              </a:spcBef>
            </a:pPr>
            <a:r>
              <a:rPr lang="en-US" sz="2300" dirty="0"/>
              <a:t>National Asian Deaf Congress</a:t>
            </a:r>
          </a:p>
          <a:p>
            <a:pPr lvl="1">
              <a:spcBef>
                <a:spcPts val="576"/>
              </a:spcBef>
            </a:pPr>
            <a:r>
              <a:rPr lang="en-US" sz="2300" dirty="0"/>
              <a:t>National Association of the Deaf</a:t>
            </a:r>
          </a:p>
          <a:p>
            <a:pPr lvl="1">
              <a:spcBef>
                <a:spcPts val="576"/>
              </a:spcBef>
            </a:pPr>
            <a:r>
              <a:rPr lang="en-US" sz="2300" dirty="0"/>
              <a:t>National Black Deaf Advocates</a:t>
            </a:r>
          </a:p>
          <a:p>
            <a:pPr lvl="1">
              <a:spcBef>
                <a:spcPts val="576"/>
              </a:spcBef>
            </a:pPr>
            <a:r>
              <a:rPr lang="en-US" sz="2300" dirty="0"/>
              <a:t>National Council of Hispano Deaf and Hard of Hearing</a:t>
            </a:r>
          </a:p>
          <a:p>
            <a:pPr lvl="1">
              <a:spcBef>
                <a:spcPts val="576"/>
              </a:spcBef>
            </a:pPr>
            <a:r>
              <a:rPr lang="en-US" sz="2300" dirty="0"/>
              <a:t>Registry of Interpreters for the Deaf</a:t>
            </a:r>
          </a:p>
          <a:p>
            <a:pPr lvl="1">
              <a:spcBef>
                <a:spcPts val="576"/>
              </a:spcBef>
            </a:pPr>
            <a:r>
              <a:rPr lang="en-US" sz="2300" dirty="0"/>
              <a:t>Sacred Circle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1: Ethnic &amp; Cultural Diversity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594" y="2237130"/>
            <a:ext cx="3169638" cy="21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0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652" y="1791368"/>
            <a:ext cx="4585314" cy="44492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Organizational Analysis, cont’d</a:t>
            </a:r>
          </a:p>
          <a:p>
            <a:pPr lvl="1"/>
            <a:r>
              <a:rPr lang="en-US" dirty="0"/>
              <a:t>How do these organizations support their members?</a:t>
            </a:r>
          </a:p>
          <a:p>
            <a:pPr lvl="1"/>
            <a:r>
              <a:rPr lang="en-US" dirty="0"/>
              <a:t>What is missing?</a:t>
            </a:r>
          </a:p>
          <a:p>
            <a:pPr lvl="1"/>
            <a:r>
              <a:rPr lang="en-US" dirty="0"/>
              <a:t>Would you join one of these organizations?</a:t>
            </a:r>
          </a:p>
          <a:p>
            <a:pPr lvl="1"/>
            <a:r>
              <a:rPr lang="en-US" dirty="0"/>
              <a:t>Why or why not?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1: Ethnic &amp; Cultural Diversity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9966" y="2224724"/>
            <a:ext cx="3535355" cy="252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34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651" y="1731842"/>
            <a:ext cx="8232147" cy="4449236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/>
              <a:t>Key </a:t>
            </a:r>
            <a:r>
              <a:rPr lang="en-US" dirty="0" smtClean="0"/>
              <a:t>Questions</a:t>
            </a:r>
            <a:endParaRPr lang="en-US" dirty="0"/>
          </a:p>
          <a:p>
            <a:pPr lvl="1">
              <a:spcBef>
                <a:spcPts val="576"/>
              </a:spcBef>
            </a:pPr>
            <a:r>
              <a:rPr lang="en-US" sz="2350" dirty="0"/>
              <a:t>Why is it important for Deaf </a:t>
            </a:r>
            <a:r>
              <a:rPr lang="en-US" sz="2350" dirty="0" smtClean="0"/>
              <a:t>interpreters to </a:t>
            </a:r>
            <a:r>
              <a:rPr lang="en-US" sz="2350" dirty="0"/>
              <a:t>understand their culture before working with people of different cultures? </a:t>
            </a:r>
          </a:p>
          <a:p>
            <a:pPr lvl="1">
              <a:spcBef>
                <a:spcPts val="576"/>
              </a:spcBef>
            </a:pPr>
            <a:r>
              <a:rPr lang="en-US" sz="2350" dirty="0"/>
              <a:t>What challenges may be present for Deaf interpreters when working outside of their culture? </a:t>
            </a:r>
          </a:p>
          <a:p>
            <a:pPr lvl="1">
              <a:spcBef>
                <a:spcPts val="576"/>
              </a:spcBef>
            </a:pPr>
            <a:r>
              <a:rPr lang="en-US" sz="2350" dirty="0"/>
              <a:t>In what ways can Deaf interpreters demonstrate respect for the beliefs and mores of consumers of ethnicities or cultures that are different from theirs? </a:t>
            </a:r>
          </a:p>
          <a:p>
            <a:pPr lvl="1">
              <a:spcBef>
                <a:spcPts val="576"/>
              </a:spcBef>
            </a:pPr>
            <a:r>
              <a:rPr lang="en-US" sz="2350" dirty="0"/>
              <a:t>Why is it important for Deaf interpreters to understand minority group dynamics and the impact of oppression on the Deaf community in general? Deaf people of color?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2: Examining Cultural Differences</a:t>
            </a:r>
          </a:p>
        </p:txBody>
      </p:sp>
    </p:spTree>
    <p:extLst>
      <p:ext uri="{BB962C8B-B14F-4D97-AF65-F5344CB8AC3E}">
        <p14:creationId xmlns:p14="http://schemas.microsoft.com/office/powerpoint/2010/main" val="332239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Analysis of Cultural Elements</a:t>
            </a:r>
            <a:endParaRPr lang="en-US" dirty="0"/>
          </a:p>
          <a:p>
            <a:pPr lvl="1"/>
            <a:r>
              <a:rPr lang="en-US" dirty="0"/>
              <a:t>Linguistic behaviors</a:t>
            </a:r>
          </a:p>
          <a:p>
            <a:pPr lvl="1"/>
            <a:r>
              <a:rPr lang="en-US" dirty="0"/>
              <a:t>Nonverbal behaviors</a:t>
            </a:r>
          </a:p>
          <a:p>
            <a:pPr lvl="1"/>
            <a:r>
              <a:rPr lang="en-US" dirty="0"/>
              <a:t>Temporal orientation</a:t>
            </a:r>
          </a:p>
          <a:p>
            <a:pPr lvl="1"/>
            <a:r>
              <a:rPr lang="en-US" dirty="0"/>
              <a:t>Thinking &amp; cognitive processes</a:t>
            </a:r>
          </a:p>
          <a:p>
            <a:pPr lvl="1"/>
            <a:r>
              <a:rPr lang="en-US" dirty="0"/>
              <a:t>Religious/spiritual affiliation</a:t>
            </a:r>
          </a:p>
          <a:p>
            <a:pPr lvl="1"/>
            <a:r>
              <a:rPr lang="en-US" dirty="0"/>
              <a:t>Observances</a:t>
            </a:r>
          </a:p>
          <a:p>
            <a:pPr lvl="1"/>
            <a:r>
              <a:rPr lang="en-US" dirty="0"/>
              <a:t>Dominant ethnic identity</a:t>
            </a:r>
          </a:p>
          <a:p>
            <a:pPr lvl="1"/>
            <a:r>
              <a:rPr lang="en-US" dirty="0"/>
              <a:t>Decision </a:t>
            </a:r>
            <a:r>
              <a:rPr lang="en-US" dirty="0" smtClean="0"/>
              <a:t>making  /</a:t>
            </a:r>
            <a:r>
              <a:rPr lang="en-US" dirty="0"/>
              <a:t>action taking attitude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2: Examining Cultural Differences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467" y="1608830"/>
            <a:ext cx="3292222" cy="329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39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rgbClr val="804000"/>
                </a:solidFill>
              </a:rPr>
              <a:t>Linguistic Behaviors</a:t>
            </a:r>
          </a:p>
          <a:p>
            <a:pPr marL="768350" lvl="1" indent="-419100"/>
            <a:r>
              <a:rPr lang="en-US" altLang="en-US" dirty="0">
                <a:solidFill>
                  <a:srgbClr val="804000"/>
                </a:solidFill>
              </a:rPr>
              <a:t>Accent</a:t>
            </a:r>
          </a:p>
          <a:p>
            <a:pPr marL="768350" lvl="1" indent="-419100"/>
            <a:r>
              <a:rPr lang="en-US" altLang="en-US" dirty="0" smtClean="0">
                <a:solidFill>
                  <a:srgbClr val="804000"/>
                </a:solidFill>
              </a:rPr>
              <a:t>Dialect </a:t>
            </a:r>
          </a:p>
          <a:p>
            <a:pPr marL="768350" lvl="1" indent="-419100"/>
            <a:r>
              <a:rPr lang="en-US" altLang="en-US" dirty="0" smtClean="0">
                <a:solidFill>
                  <a:srgbClr val="804000"/>
                </a:solidFill>
              </a:rPr>
              <a:t>Sign choice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2: Examining Cultural Differences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378" y="2939763"/>
            <a:ext cx="5449422" cy="289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1952</Words>
  <Application>Microsoft Macintosh PowerPoint</Application>
  <PresentationFormat>On-screen Show (4:3)</PresentationFormat>
  <Paragraphs>271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Ethnic &amp; Cultural Diversity within the Deaf Community</vt:lpstr>
      <vt:lpstr>Unit 1: Ethnic &amp; Cultural Diversity</vt:lpstr>
      <vt:lpstr>Unit 1: Ethnic &amp; Cultural Diversity</vt:lpstr>
      <vt:lpstr>Unit 1: Ethnic &amp; Cultural Diversity</vt:lpstr>
      <vt:lpstr>Unit 1: Ethnic &amp; Cultural Diversity</vt:lpstr>
      <vt:lpstr>Unit 2: Examining Cultural Differences</vt:lpstr>
      <vt:lpstr>Unit 2: Examining Cultural Differences</vt:lpstr>
      <vt:lpstr>Unit 2: Examining Cultural Differences</vt:lpstr>
      <vt:lpstr>Unit 2: Examining Cultural Differences</vt:lpstr>
      <vt:lpstr>Unit 2: Examining Cultural Differences</vt:lpstr>
      <vt:lpstr>Unit 2: Examining Cultural Differences</vt:lpstr>
      <vt:lpstr>Unit 2: Examining Cultural Differences</vt:lpstr>
      <vt:lpstr>Unit 2: Examining Cultural Differences</vt:lpstr>
      <vt:lpstr>Unit 2: Examining Cultural Differences</vt:lpstr>
      <vt:lpstr>Unit 2: Examining Cultural Differences</vt:lpstr>
      <vt:lpstr>Unit 2: Examining Cultural Differences</vt:lpstr>
      <vt:lpstr>Unit 2: Examining Cultural Differences</vt:lpstr>
      <vt:lpstr>Unit 2: Examining Cultural Differences</vt:lpstr>
      <vt:lpstr>Unit 2: Examining Cultural Differences</vt:lpstr>
      <vt:lpstr>Unit 2: Examining Cultural Differences</vt:lpstr>
      <vt:lpstr>Unit 2: Examining Cultural Differences</vt:lpstr>
      <vt:lpstr>Unit 3:  Examining Bias &amp; Stereotyping</vt:lpstr>
      <vt:lpstr>Unit 3:  Examining Bias &amp; Stereotyping</vt:lpstr>
      <vt:lpstr>Unit 3:  Examining Bias &amp; Stereotyping</vt:lpstr>
      <vt:lpstr>Unit 3:  Examining Bias &amp; Stereotyping</vt:lpstr>
      <vt:lpstr>Unit 3:  Examining Bias &amp; Stereotyping</vt:lpstr>
      <vt:lpstr>Unit 3:  Examining Bias &amp; Stereotyping</vt:lpstr>
      <vt:lpstr>Unit 3:  Examining Bias &amp; Stereotyping</vt:lpstr>
      <vt:lpstr>Unit 3:  Examining Bias &amp; Stereotyping</vt:lpstr>
      <vt:lpstr>Unit 3:  Examining Bias &amp; Stereotyping</vt:lpstr>
      <vt:lpstr>Unit 3:  Examining Bias &amp; Stereotyping</vt:lpstr>
      <vt:lpstr>Unit 4: Immigrants &amp; Refugees</vt:lpstr>
      <vt:lpstr>Unit 4: Immigrants &amp; Refugees</vt:lpstr>
      <vt:lpstr>Unit 4: Immigrants &amp; Refugees</vt:lpstr>
      <vt:lpstr>Unit 4: Immigrants &amp; Refugees</vt:lpstr>
      <vt:lpstr>Unit 5: Knowledge &amp; Skills Needed as a Deaf Interpreter</vt:lpstr>
      <vt:lpstr>Unit 5: Knowledge &amp; Skills Needed as a Deaf Interpreter</vt:lpstr>
      <vt:lpstr>Unit 5: Knowledge &amp; Skills Needed as a Deaf Interpreter</vt:lpstr>
      <vt:lpstr>Unit 5: Knowledge &amp; Skills Needed as a Deaf Interpreter</vt:lpstr>
      <vt:lpstr>Unit 5: Knowledge &amp; Skills Needed as a Deaf Interpreter</vt:lpstr>
      <vt:lpstr>Unit 5: Knowledge &amp; Skills Needed as a Deaf Interpreter</vt:lpstr>
      <vt:lpstr>Unit 5: Knowledge &amp; Skills Needed as a Deaf Interpreter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nancy bloch</cp:lastModifiedBy>
  <cp:revision>142</cp:revision>
  <dcterms:created xsi:type="dcterms:W3CDTF">2014-10-24T01:15:13Z</dcterms:created>
  <dcterms:modified xsi:type="dcterms:W3CDTF">2015-02-09T03:12:30Z</dcterms:modified>
  <cp:category/>
</cp:coreProperties>
</file>